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9" r:id="rId6"/>
    <p:sldId id="398" r:id="rId7"/>
    <p:sldId id="369" r:id="rId8"/>
    <p:sldId id="372" r:id="rId9"/>
    <p:sldId id="367" r:id="rId10"/>
    <p:sldId id="368" r:id="rId11"/>
    <p:sldId id="370" r:id="rId12"/>
    <p:sldId id="376" r:id="rId13"/>
    <p:sldId id="377" r:id="rId14"/>
    <p:sldId id="396" r:id="rId15"/>
    <p:sldId id="378" r:id="rId16"/>
    <p:sldId id="379" r:id="rId17"/>
    <p:sldId id="391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0874B0B9-30DB-4504-AAEA-373ABF2A8B60}">
          <p14:sldIdLst>
            <p14:sldId id="256"/>
            <p14:sldId id="259"/>
            <p14:sldId id="398"/>
            <p14:sldId id="369"/>
            <p14:sldId id="372"/>
            <p14:sldId id="367"/>
            <p14:sldId id="368"/>
            <p14:sldId id="370"/>
            <p14:sldId id="376"/>
            <p14:sldId id="377"/>
            <p14:sldId id="396"/>
            <p14:sldId id="378"/>
            <p14:sldId id="379"/>
            <p14:sldId id="391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lletier Maxime" initials="PM" lastIdx="1" clrIdx="0">
    <p:extLst>
      <p:ext uri="{19B8F6BF-5375-455C-9EA6-DF929625EA0E}">
        <p15:presenceInfo xmlns:p15="http://schemas.microsoft.com/office/powerpoint/2012/main" userId="Pelletier Maxi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9CD1"/>
    <a:srgbClr val="FA4098"/>
    <a:srgbClr val="9073D1"/>
    <a:srgbClr val="B177BF"/>
    <a:srgbClr val="FFFFFF"/>
    <a:srgbClr val="7385D1"/>
    <a:srgbClr val="73B3D1"/>
    <a:srgbClr val="000000"/>
    <a:srgbClr val="BF779D"/>
    <a:srgbClr val="797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3" autoAdjust="0"/>
    <p:restoredTop sz="96727" autoAdjust="0"/>
  </p:normalViewPr>
  <p:slideViewPr>
    <p:cSldViewPr snapToGrid="0">
      <p:cViewPr varScale="1">
        <p:scale>
          <a:sx n="114" d="100"/>
          <a:sy n="114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42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27A19-1FB3-4187-B342-4A3D8909E89D}" type="datetimeFigureOut">
              <a:rPr lang="fr-CA" smtClean="0"/>
              <a:t>2023-04-12</a:t>
            </a:fld>
            <a:endParaRPr lang="fr-C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3923B-C55C-432A-91C7-8D0033992E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69989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0108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3923B-C55C-432A-91C7-8D0033992EC9}" type="slidenum">
              <a:rPr lang="fr-CA" smtClean="0"/>
              <a:t>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1590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E42FB-D061-48BA-903E-AFF7EF71A837}"/>
              </a:ext>
            </a:extLst>
          </p:cNvPr>
          <p:cNvSpPr/>
          <p:nvPr userDrawn="1"/>
        </p:nvSpPr>
        <p:spPr>
          <a:xfrm>
            <a:off x="0" y="2301139"/>
            <a:ext cx="12192000" cy="1208824"/>
          </a:xfrm>
          <a:prstGeom prst="rect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3DEB06-7C55-4A88-98CA-A7C7CC95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01139"/>
            <a:ext cx="12192000" cy="1208824"/>
          </a:xfrm>
          <a:noFill/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E8436A-24DF-47BF-A4ED-DF71FDEF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602038"/>
            <a:ext cx="12192000" cy="431011"/>
          </a:xfrm>
          <a:solidFill>
            <a:srgbClr val="73B3D1"/>
          </a:solidFill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2DB9B7-CCEC-4820-965B-F911976D9690}"/>
              </a:ext>
            </a:extLst>
          </p:cNvPr>
          <p:cNvSpPr txBox="1"/>
          <p:nvPr userDrawn="1"/>
        </p:nvSpPr>
        <p:spPr>
          <a:xfrm>
            <a:off x="4610097" y="4119689"/>
            <a:ext cx="314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b="1" dirty="0">
                <a:solidFill>
                  <a:srgbClr val="73B3D1"/>
                </a:solidFill>
              </a:rPr>
              <a:t>Prog. Web </a:t>
            </a:r>
            <a:r>
              <a:rPr lang="fr-CA" sz="1400" b="1">
                <a:solidFill>
                  <a:srgbClr val="73B3D1"/>
                </a:solidFill>
              </a:rPr>
              <a:t>orientée services</a:t>
            </a:r>
            <a:endParaRPr lang="fr-CA" sz="1400" b="1" dirty="0">
              <a:solidFill>
                <a:srgbClr val="73B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2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67BF9C4-08FF-48BA-ACF1-CA268AE92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4745"/>
            <a:ext cx="12192000" cy="9525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7879-74C7-44B8-9713-1E7ED19E4F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B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B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B3D1"/>
                </a:solidFill>
              </a:defRPr>
            </a:lvl3pPr>
            <a:lvl4pPr>
              <a:defRPr>
                <a:solidFill>
                  <a:srgbClr val="73B3D1"/>
                </a:solidFill>
              </a:defRPr>
            </a:lvl4pPr>
            <a:lvl5pPr>
              <a:defRPr>
                <a:solidFill>
                  <a:srgbClr val="73B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717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1C0DA-CDEB-46FB-8048-815015FFB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BF5F89A-8ACE-4A83-8A33-69645F7DCE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9C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9C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9CD1"/>
                </a:solidFill>
              </a:defRPr>
            </a:lvl3pPr>
            <a:lvl4pPr>
              <a:defRPr>
                <a:solidFill>
                  <a:srgbClr val="739CD1"/>
                </a:solidFill>
              </a:defRPr>
            </a:lvl4pPr>
            <a:lvl5pPr>
              <a:defRPr>
                <a:solidFill>
                  <a:srgbClr val="739C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04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C7367DB-54B0-4E4B-9E49-482FCD217C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550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148ABC2-9844-4986-9697-EF54318824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7385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7385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7385D1"/>
                </a:solidFill>
              </a:defRPr>
            </a:lvl3pPr>
            <a:lvl4pPr>
              <a:defRPr>
                <a:solidFill>
                  <a:srgbClr val="7385D1"/>
                </a:solidFill>
              </a:defRPr>
            </a:lvl4pPr>
            <a:lvl5pPr>
              <a:defRPr>
                <a:solidFill>
                  <a:srgbClr val="7385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0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32488C-42DD-45B2-BC5F-796AED45A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922F56-F440-42E3-AA30-4D16C008B97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9073D1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9073D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9073D1"/>
                </a:solidFill>
              </a:defRPr>
            </a:lvl3pPr>
            <a:lvl4pPr>
              <a:defRPr>
                <a:solidFill>
                  <a:srgbClr val="9073D1"/>
                </a:solidFill>
              </a:defRPr>
            </a:lvl4pPr>
            <a:lvl5pPr>
              <a:defRPr>
                <a:solidFill>
                  <a:srgbClr val="9073D1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40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806CBB-B0BC-460C-8CB1-5648902E3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363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12B729B-B9CC-4AB0-8B71-146BCB4598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177BF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177BF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177BF"/>
                </a:solidFill>
              </a:defRPr>
            </a:lvl3pPr>
            <a:lvl4pPr>
              <a:defRPr>
                <a:solidFill>
                  <a:srgbClr val="B177BF"/>
                </a:solidFill>
              </a:defRPr>
            </a:lvl4pPr>
            <a:lvl5pPr>
              <a:defRPr>
                <a:solidFill>
                  <a:srgbClr val="B177BF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239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1F50723-364E-4E6E-BF7D-4DBDB67451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0" y="23555"/>
            <a:ext cx="12192000" cy="952500"/>
          </a:xfrm>
          <a:prstGeom prst="rect">
            <a:avLst/>
          </a:prstGeom>
        </p:spPr>
      </p:pic>
      <p:sp>
        <p:nvSpPr>
          <p:cNvPr id="25" name="Titre 24">
            <a:extLst>
              <a:ext uri="{FF2B5EF4-FFF2-40B4-BE49-F238E27FC236}">
                <a16:creationId xmlns:a16="http://schemas.microsoft.com/office/drawing/2014/main" id="{43C1F01D-35B3-4E03-8B2C-6FFB15F0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1" y="357829"/>
            <a:ext cx="5482280" cy="37263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n-lt"/>
                <a:ea typeface="Verdana" panose="020B060403050404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3970E7C-C550-44E4-B9CD-AB1516EE27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83" y="1150572"/>
            <a:ext cx="11118135" cy="502639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>
                <a:solidFill>
                  <a:srgbClr val="BF779D"/>
                </a:solidFill>
              </a:defRPr>
            </a:lvl1pPr>
            <a:lvl2pPr marL="685800" indent="-228600">
              <a:buFont typeface="Symbol" panose="05050102010706020507" pitchFamily="18" charset="2"/>
              <a:buChar char="¨"/>
              <a:defRPr>
                <a:solidFill>
                  <a:srgbClr val="BF779D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rgbClr val="BF779D"/>
                </a:solidFill>
              </a:defRPr>
            </a:lvl3pPr>
            <a:lvl4pPr>
              <a:defRPr>
                <a:solidFill>
                  <a:srgbClr val="BF779D"/>
                </a:solidFill>
              </a:defRPr>
            </a:lvl4pPr>
            <a:lvl5pPr>
              <a:defRPr>
                <a:solidFill>
                  <a:srgbClr val="BF779D"/>
                </a:solidFill>
              </a:defRPr>
            </a:lvl5pPr>
          </a:lstStyle>
          <a:p>
            <a:pPr lvl="0"/>
            <a:r>
              <a:rPr lang="fr-FR"/>
              <a:t> Cliquez pour modifier les styles du texte du masque</a:t>
            </a:r>
          </a:p>
          <a:p>
            <a:pPr lvl="1"/>
            <a:r>
              <a:rPr lang="fr-FR"/>
              <a:t> 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869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6D8F19-2F8F-4068-852D-9F283AA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20C911-4971-431E-9C8F-E9DEAC1A9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EA3A6-5F28-4AC1-8DF1-3C5689D03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36C02-C10D-4F70-ADA5-0F3523AD6F2E}" type="datetimeFigureOut">
              <a:rPr lang="fr-CA" smtClean="0"/>
              <a:t>2023-04-12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F1293-9D7D-422C-8191-3FEAB1028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A5EFF0-A580-491E-A7BD-3EF42D054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E6A3-4AEF-4734-8AB8-E4DE745DFB5E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9400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7A1CE-E74F-4ED4-BD88-F5E5E811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Semaine </a:t>
            </a:r>
            <a:r>
              <a:rPr lang="fr-CA" dirty="0"/>
              <a:t>11</a:t>
            </a:r>
            <a:endParaRPr lang="fr-CA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FD0B83-54B8-4E49-8084-D8400451C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431011"/>
          </a:xfrm>
        </p:spPr>
        <p:txBody>
          <a:bodyPr>
            <a:normAutofit/>
          </a:bodyPr>
          <a:lstStyle/>
          <a:p>
            <a:r>
              <a:rPr lang="fr-CA" sz="2000" noProof="0" dirty="0"/>
              <a:t>Serveur d’images </a:t>
            </a:r>
            <a:r>
              <a:rPr lang="en-CA" sz="2000" noProof="0" dirty="0"/>
              <a:t>📷</a:t>
            </a:r>
            <a:endParaRPr lang="fr-CA" sz="2000" i="1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DCC185-253A-44B9-B769-D22A5C10E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99" y="4492752"/>
            <a:ext cx="1216634" cy="12166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C3130F9-3CE6-4243-B04A-6BC8A6B49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2" y="4306783"/>
            <a:ext cx="1534427" cy="1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39338CF-148B-2194-C801-AB3E3CDE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939" y="2263396"/>
            <a:ext cx="6019289" cy="388444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EC5FB9-9631-4EC2-9465-AADB0F4A4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6AEEEDC-6486-4515-9247-7B814674181B}"/>
              </a:ext>
            </a:extLst>
          </p:cNvPr>
          <p:cNvSpPr txBox="1"/>
          <p:nvPr/>
        </p:nvSpPr>
        <p:spPr>
          <a:xfrm>
            <a:off x="159488" y="2272067"/>
            <a:ext cx="6137667" cy="369331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>
                <a:solidFill>
                  <a:srgbClr val="739CD1"/>
                </a:solidFill>
              </a:rPr>
              <a:t> est un Model qui contient une image dans ce cas-ci.</a:t>
            </a:r>
            <a:endParaRPr lang="fr-CA" dirty="0">
              <a:solidFill>
                <a:srgbClr val="FA4098"/>
              </a:solidFill>
            </a:endParaRPr>
          </a:p>
          <a:p>
            <a:endParaRPr lang="fr-CA" dirty="0">
              <a:solidFill>
                <a:srgbClr val="FA4098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La propriété </a:t>
            </a:r>
            <a:r>
              <a:rPr lang="fr-CA" dirty="0">
                <a:solidFill>
                  <a:srgbClr val="FA4098"/>
                </a:solidFill>
              </a:rPr>
              <a:t>FileName</a:t>
            </a:r>
            <a:r>
              <a:rPr lang="fr-CA" dirty="0">
                <a:solidFill>
                  <a:srgbClr val="739CD1"/>
                </a:solidFill>
              </a:rPr>
              <a:t> doit être remplie avec un identifiant unique et doit se terminer par l’extension du fichier d’origine. (.png, .jpeg, etc.)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La propriété </a:t>
            </a:r>
            <a:r>
              <a:rPr lang="fr-CA" dirty="0">
                <a:solidFill>
                  <a:srgbClr val="FA4098"/>
                </a:solidFill>
              </a:rPr>
              <a:t>MimeType</a:t>
            </a:r>
            <a:r>
              <a:rPr lang="fr-CA" dirty="0">
                <a:solidFill>
                  <a:srgbClr val="739CD1"/>
                </a:solidFill>
              </a:rPr>
              <a:t> doit contenir le type de fichier. (image/png, image/jpeg, etc.)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On sauvegarde le fichier sur le disque. (À l’endroit de votre choix, </a:t>
            </a:r>
            <a:r>
              <a:rPr lang="fr-CA" u="sng" dirty="0">
                <a:solidFill>
                  <a:srgbClr val="FA4098"/>
                </a:solidFill>
              </a:rPr>
              <a:t>tant que le dossier existe</a:t>
            </a:r>
            <a:r>
              <a:rPr lang="fr-CA" dirty="0">
                <a:solidFill>
                  <a:srgbClr val="739CD1"/>
                </a:solidFill>
              </a:rPr>
              <a:t>)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On sauvegarde les changements à la base de données.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AFC5768-85E2-4049-8AC1-E88BE568447B}"/>
              </a:ext>
            </a:extLst>
          </p:cNvPr>
          <p:cNvSpPr txBox="1"/>
          <p:nvPr/>
        </p:nvSpPr>
        <p:spPr>
          <a:xfrm>
            <a:off x="5588363" y="986336"/>
            <a:ext cx="660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Si votre nouveau Model avait une référence vers un autre objet, n’oubliez pas de les lier. ( Ex : </a:t>
            </a:r>
            <a:r>
              <a:rPr lang="fr-CA" sz="1400" dirty="0" err="1">
                <a:solidFill>
                  <a:srgbClr val="FA4098"/>
                </a:solidFill>
              </a:rPr>
              <a:t>objet.Images.Add</a:t>
            </a:r>
            <a:r>
              <a:rPr lang="fr-CA" sz="1400" dirty="0">
                <a:solidFill>
                  <a:srgbClr val="FA4098"/>
                </a:solidFill>
              </a:rPr>
              <a:t>(image) </a:t>
            </a:r>
            <a:r>
              <a:rPr lang="fr-CA" sz="1400" dirty="0">
                <a:solidFill>
                  <a:srgbClr val="739CD1"/>
                </a:solidFill>
              </a:rPr>
              <a:t>) </a:t>
            </a:r>
            <a:r>
              <a:rPr lang="en-CA" sz="1400" dirty="0">
                <a:solidFill>
                  <a:srgbClr val="739CD1"/>
                </a:solidFill>
              </a:rPr>
              <a:t>⛔⛔⛔</a:t>
            </a:r>
            <a:endParaRPr lang="fr-CA" sz="1400" dirty="0">
              <a:solidFill>
                <a:srgbClr val="739CD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E5CDF7B-54EC-4ACF-A8C5-36E613BC5994}"/>
              </a:ext>
            </a:extLst>
          </p:cNvPr>
          <p:cNvCxnSpPr>
            <a:cxnSpLocks/>
          </p:cNvCxnSpPr>
          <p:nvPr/>
        </p:nvCxnSpPr>
        <p:spPr>
          <a:xfrm>
            <a:off x="6016752" y="3429000"/>
            <a:ext cx="585216" cy="23476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20BB645-F0E9-46EA-B832-BFC90DEEFB48}"/>
              </a:ext>
            </a:extLst>
          </p:cNvPr>
          <p:cNvCxnSpPr>
            <a:cxnSpLocks/>
          </p:cNvCxnSpPr>
          <p:nvPr/>
        </p:nvCxnSpPr>
        <p:spPr>
          <a:xfrm flipV="1">
            <a:off x="5588363" y="3848659"/>
            <a:ext cx="1013605" cy="22919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DF8B746-E573-45CA-A8D0-1CFB507CEC3F}"/>
              </a:ext>
            </a:extLst>
          </p:cNvPr>
          <p:cNvCxnSpPr>
            <a:cxnSpLocks/>
          </p:cNvCxnSpPr>
          <p:nvPr/>
        </p:nvCxnSpPr>
        <p:spPr>
          <a:xfrm flipV="1">
            <a:off x="5241598" y="4118726"/>
            <a:ext cx="1360370" cy="66890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66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DE1F06-54D1-43A7-8720-3DED856E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6F7881-9504-43A5-BF35-A9DEF126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11118135" cy="5707428"/>
          </a:xfrm>
        </p:spPr>
        <p:txBody>
          <a:bodyPr>
            <a:normAutofit/>
          </a:bodyPr>
          <a:lstStyle/>
          <a:p>
            <a:r>
              <a:rPr lang="fr-CA" dirty="0"/>
              <a:t> Où stocker l’image</a:t>
            </a:r>
          </a:p>
          <a:p>
            <a:pPr lvl="1"/>
            <a:r>
              <a:rPr lang="fr-CA" dirty="0"/>
              <a:t> Dans le cadre du cours, vous êtes encouragés à simplement sauvegarder les images dans le répertoire du projet ASP .Net Core, comme ceci :</a:t>
            </a:r>
          </a:p>
          <a:p>
            <a:pPr marL="457200" lvl="1" indent="0">
              <a:buNone/>
            </a:pPr>
            <a:endParaRPr lang="fr-CA" dirty="0"/>
          </a:p>
          <a:p>
            <a:pPr lvl="2"/>
            <a:r>
              <a:rPr lang="fr-CA" dirty="0"/>
              <a:t> En dehors d’un environnement de développement, c’est mieux de préciser un chemin précis à partir de la racine cela dit. (Car l’application ne sera pas exécutée depuis le même répertoire que lors des tests)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Dilemme qui dépasse ce cours (Mieux abordé en 4D5) :</a:t>
            </a:r>
          </a:p>
          <a:p>
            <a:pPr lvl="2"/>
            <a:r>
              <a:rPr lang="fr-CA" dirty="0"/>
              <a:t> Sauvegarder les fichiers dans la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 ou dans le </a:t>
            </a:r>
            <a:r>
              <a:rPr lang="fr-CA" dirty="0">
                <a:solidFill>
                  <a:srgbClr val="FA4098"/>
                </a:solidFill>
              </a:rPr>
              <a:t>File System</a:t>
            </a:r>
            <a:r>
              <a:rPr lang="fr-CA" dirty="0"/>
              <a:t> ?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File System</a:t>
            </a:r>
            <a:r>
              <a:rPr lang="fr-CA" dirty="0"/>
              <a:t> : Simple, performant (généralement), backups complexifiés</a:t>
            </a:r>
          </a:p>
          <a:p>
            <a:pPr lvl="3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Base de données</a:t>
            </a:r>
            <a:r>
              <a:rPr lang="fr-CA" dirty="0"/>
              <a:t> : Moins simple, backups simplifiés (mais alourdis !), pas performant (Les requêtes impliquant des fichiers </a:t>
            </a:r>
            <a:r>
              <a:rPr lang="en-CA" dirty="0"/>
              <a:t>et la </a:t>
            </a:r>
            <a:r>
              <a:rPr lang="fr-CA" dirty="0"/>
              <a:t>mise en cache d’images → </a:t>
            </a:r>
            <a:r>
              <a:rPr lang="en-CA" dirty="0"/>
              <a:t>💀 </a:t>
            </a:r>
            <a:r>
              <a:rPr lang="fr-CA" dirty="0"/>
              <a:t>)</a:t>
            </a:r>
          </a:p>
          <a:p>
            <a:pPr lvl="2"/>
            <a:endParaRPr lang="fr-CA" dirty="0"/>
          </a:p>
          <a:p>
            <a:pPr lvl="2"/>
            <a:r>
              <a:rPr lang="fr-CA" dirty="0"/>
              <a:t> Dans ce cours, on utilise le File System. La base de données sert juste à garder une </a:t>
            </a:r>
            <a:r>
              <a:rPr lang="fr-CA" u="sng" dirty="0"/>
              <a:t>référence</a:t>
            </a:r>
            <a:r>
              <a:rPr lang="fr-CA" dirty="0"/>
              <a:t> vers l’emplacement du fichier dans le File System.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18986D-DF61-8E55-CC53-CEB37D32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077" y="2352580"/>
            <a:ext cx="2314813" cy="33623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C8C96EF-8C11-DFFD-EF84-0C3E6EDA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81" y="2406379"/>
            <a:ext cx="6535062" cy="22863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397182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5324BD7-367E-9488-5A3F-6A844D73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610" y="2056795"/>
            <a:ext cx="6239794" cy="3069942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37A214-13AE-4811-BD10-E95FBD31E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0572"/>
            <a:ext cx="5234065" cy="5026393"/>
          </a:xfrm>
        </p:spPr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Facultatif </a:t>
            </a:r>
            <a:r>
              <a:rPr lang="fr-CA" sz="1800" dirty="0"/>
              <a:t>: Stocker plusieurs tailles différentes. (Souvent pratique pour avoir des miniatures VS taille originale)</a:t>
            </a:r>
          </a:p>
          <a:p>
            <a:pPr lvl="1"/>
            <a:endParaRPr lang="fr-CA" sz="1800" dirty="0"/>
          </a:p>
          <a:p>
            <a:pPr lvl="1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ResizeMode.Min</a:t>
            </a:r>
            <a:r>
              <a:rPr lang="fr-CA" sz="1800" dirty="0"/>
              <a:t> permet de conserver les </a:t>
            </a:r>
            <a:r>
              <a:rPr lang="fr-CA" sz="1800" b="1" dirty="0"/>
              <a:t>proportions</a:t>
            </a:r>
            <a:r>
              <a:rPr lang="fr-CA" sz="1800" dirty="0"/>
              <a:t> de l’image. (On ne veut pas la déformer)</a:t>
            </a:r>
          </a:p>
          <a:p>
            <a:pPr lvl="1"/>
            <a:endParaRPr lang="fr-CA" sz="1800" dirty="0"/>
          </a:p>
          <a:p>
            <a:pPr lvl="1"/>
            <a:r>
              <a:rPr lang="fr-CA" sz="1800" dirty="0"/>
              <a:t> Remarquez qu’on stocke les images originales dans </a:t>
            </a:r>
            <a:r>
              <a:rPr lang="fr-CA" sz="1800" dirty="0">
                <a:solidFill>
                  <a:srgbClr val="FA4098"/>
                </a:solidFill>
              </a:rPr>
              <a:t>../images/original </a:t>
            </a:r>
            <a:r>
              <a:rPr lang="fr-CA" sz="1800" dirty="0"/>
              <a:t>et le format miniature dans </a:t>
            </a:r>
            <a:r>
              <a:rPr lang="fr-CA" sz="1800" dirty="0">
                <a:solidFill>
                  <a:srgbClr val="FA4098"/>
                </a:solidFill>
              </a:rPr>
              <a:t>../images/miniature</a:t>
            </a:r>
            <a:r>
              <a:rPr lang="fr-CA" sz="1800" dirty="0"/>
              <a:t>. Très important pour la suite.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400D16-AF77-4AC7-AD62-24DD3D50120E}"/>
              </a:ext>
            </a:extLst>
          </p:cNvPr>
          <p:cNvSpPr/>
          <p:nvPr/>
        </p:nvSpPr>
        <p:spPr>
          <a:xfrm>
            <a:off x="5877802" y="3064442"/>
            <a:ext cx="6215410" cy="1550230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071AC8-C0E5-C1A9-E809-C27A1FC8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1" y="4949249"/>
            <a:ext cx="5372490" cy="179958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22516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93E428-C3BE-C282-D14A-DB49B9134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18" y="2127047"/>
            <a:ext cx="8845648" cy="358038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39CDC0-03CB-442A-9B1B-4C1752C8D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Envoyer une image spécifique à l’application client pour l’afficher</a:t>
            </a:r>
            <a:endParaRPr lang="fr-CA" sz="3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DC78B3-B220-458C-B13A-AB7DDCEBB47B}"/>
              </a:ext>
            </a:extLst>
          </p:cNvPr>
          <p:cNvSpPr txBox="1"/>
          <p:nvPr/>
        </p:nvSpPr>
        <p:spPr>
          <a:xfrm>
            <a:off x="0" y="6184482"/>
            <a:ext cx="12071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On peut simplement glisser la requête dans un template HTML de l’application client. Cette action ne fait aucune vérification de sécurité, nous verrons comment plus tard. Notez que </a:t>
            </a:r>
            <a:r>
              <a:rPr lang="fr-CA" sz="1400" dirty="0">
                <a:solidFill>
                  <a:srgbClr val="FA4098"/>
                </a:solidFill>
              </a:rPr>
              <a:t>[AllowAnonymous] </a:t>
            </a:r>
            <a:r>
              <a:rPr lang="fr-CA" sz="1400" dirty="0">
                <a:solidFill>
                  <a:srgbClr val="739CD1"/>
                </a:solidFill>
              </a:rPr>
              <a:t>pourrait être nécessaire au-dessus de l’</a:t>
            </a:r>
            <a:r>
              <a:rPr lang="fr-CA" sz="1400" b="1" dirty="0">
                <a:solidFill>
                  <a:srgbClr val="739CD1"/>
                </a:solidFill>
              </a:rPr>
              <a:t>action</a:t>
            </a:r>
            <a:r>
              <a:rPr lang="fr-CA" sz="1400" dirty="0">
                <a:solidFill>
                  <a:srgbClr val="739CD1"/>
                </a:solidFill>
              </a:rPr>
              <a:t> concernée si jamais le contrôleur avait l’annotation </a:t>
            </a:r>
            <a:r>
              <a:rPr lang="fr-CA" sz="1400" dirty="0">
                <a:solidFill>
                  <a:srgbClr val="FA4098"/>
                </a:solidFill>
              </a:rPr>
              <a:t>[Authorize]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A6CE20-3949-4393-8212-9D8B2FFAF63F}"/>
              </a:ext>
            </a:extLst>
          </p:cNvPr>
          <p:cNvSpPr txBox="1"/>
          <p:nvPr/>
        </p:nvSpPr>
        <p:spPr>
          <a:xfrm>
            <a:off x="8156210" y="3049544"/>
            <a:ext cx="3515007" cy="1173563"/>
          </a:xfrm>
          <a:prstGeom prst="rect">
            <a:avLst/>
          </a:prstGeom>
          <a:solidFill>
            <a:srgbClr val="FFFFFF"/>
          </a:solidFill>
          <a:ln w="12700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739CD1"/>
                </a:solidFill>
              </a:rPr>
              <a:t>Pour cet exemple, les seules </a:t>
            </a:r>
            <a:r>
              <a:rPr lang="fr-CA" sz="1400" dirty="0">
                <a:solidFill>
                  <a:srgbClr val="FA4098"/>
                </a:solidFill>
              </a:rPr>
              <a:t>size</a:t>
            </a:r>
            <a:r>
              <a:rPr lang="fr-CA" sz="1400" dirty="0">
                <a:solidFill>
                  <a:srgbClr val="739CD1"/>
                </a:solidFill>
              </a:rPr>
              <a:t> acceptables sont </a:t>
            </a:r>
            <a:r>
              <a:rPr lang="fr-CA" sz="1400" dirty="0">
                <a:solidFill>
                  <a:srgbClr val="FA4098"/>
                </a:solidFill>
              </a:rPr>
              <a:t>original </a:t>
            </a:r>
            <a:r>
              <a:rPr lang="fr-CA" sz="1400" dirty="0">
                <a:solidFill>
                  <a:srgbClr val="739CD1"/>
                </a:solidFill>
              </a:rPr>
              <a:t>et </a:t>
            </a:r>
            <a:r>
              <a:rPr lang="fr-CA" sz="1400" dirty="0">
                <a:solidFill>
                  <a:srgbClr val="FA4098"/>
                </a:solidFill>
              </a:rPr>
              <a:t>miniature</a:t>
            </a:r>
            <a:r>
              <a:rPr lang="fr-CA" sz="1400" dirty="0">
                <a:solidFill>
                  <a:srgbClr val="739CD1"/>
                </a:solidFill>
              </a:rPr>
              <a:t> car ces termes représentent les répertoires où nous avons mis nos photos. Ça empêche aussi de fouiller dans d’autres dossiers du serveur. </a:t>
            </a:r>
            <a:r>
              <a:rPr lang="en-CA" sz="1400" dirty="0">
                <a:solidFill>
                  <a:srgbClr val="739CD1"/>
                </a:solidFill>
              </a:rPr>
              <a:t>😅</a:t>
            </a:r>
            <a:endParaRPr lang="fr-CA" sz="1400" dirty="0">
              <a:solidFill>
                <a:srgbClr val="739CD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1B6C37F-7A73-4793-99C6-2D21BCF1696F}"/>
              </a:ext>
            </a:extLst>
          </p:cNvPr>
          <p:cNvCxnSpPr>
            <a:cxnSpLocks/>
          </p:cNvCxnSpPr>
          <p:nvPr/>
        </p:nvCxnSpPr>
        <p:spPr>
          <a:xfrm flipH="1">
            <a:off x="5648642" y="4230624"/>
            <a:ext cx="3756499" cy="436496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3E47FE0-9712-468E-D632-F615A89E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116" y="5791773"/>
            <a:ext cx="6535051" cy="30084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4597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21A000-F0C9-4710-AB5B-B27C39532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51758-57EC-435B-B256-F2F19DFCB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Supprimer des images </a:t>
            </a:r>
            <a:r>
              <a:rPr lang="fr-CA" dirty="0"/>
              <a:t>: On souhaite supprimer les images dans la base de données, mais aussi leur fichier sur le disque !</a:t>
            </a:r>
          </a:p>
          <a:p>
            <a:pPr lvl="2"/>
            <a:r>
              <a:rPr lang="fr-CA" dirty="0"/>
              <a:t> Exemple : on supprime un </a:t>
            </a:r>
            <a:r>
              <a:rPr lang="fr-CA" dirty="0" err="1"/>
              <a:t>Birb</a:t>
            </a:r>
            <a:r>
              <a:rPr lang="fr-CA" dirty="0"/>
              <a:t> de la BD, donc son image aussi.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3C290B-820E-286E-FDEB-087A0EC5B00A}"/>
              </a:ext>
            </a:extLst>
          </p:cNvPr>
          <p:cNvSpPr txBox="1"/>
          <p:nvPr/>
        </p:nvSpPr>
        <p:spPr>
          <a:xfrm>
            <a:off x="7973568" y="2928624"/>
            <a:ext cx="408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D’ailleurs, si jamais une action permet de </a:t>
            </a:r>
            <a:r>
              <a:rPr lang="fr-CA" b="1" dirty="0">
                <a:solidFill>
                  <a:srgbClr val="FA4098"/>
                </a:solidFill>
              </a:rPr>
              <a:t>remplacer</a:t>
            </a:r>
            <a:r>
              <a:rPr lang="fr-CA" dirty="0">
                <a:solidFill>
                  <a:srgbClr val="FA4098"/>
                </a:solidFill>
              </a:rPr>
              <a:t> l’image d’un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>
                <a:solidFill>
                  <a:srgbClr val="739CD1"/>
                </a:solidFill>
              </a:rPr>
              <a:t>, il ne faut pas oublier de </a:t>
            </a:r>
            <a:r>
              <a:rPr lang="fr-CA" b="1" dirty="0">
                <a:solidFill>
                  <a:srgbClr val="739CD1"/>
                </a:solidFill>
              </a:rPr>
              <a:t>supprimer du disque</a:t>
            </a:r>
            <a:r>
              <a:rPr lang="fr-CA" dirty="0">
                <a:solidFill>
                  <a:srgbClr val="739CD1"/>
                </a:solidFill>
              </a:rPr>
              <a:t> l’image précédente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4D0D7A-4E68-8BE6-8D90-EC2818DE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4" y="2726423"/>
            <a:ext cx="7282083" cy="398895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B1C1CA74-7C7B-4FF7-8701-AC88A5E6E2D0}"/>
              </a:ext>
            </a:extLst>
          </p:cNvPr>
          <p:cNvSpPr/>
          <p:nvPr/>
        </p:nvSpPr>
        <p:spPr>
          <a:xfrm>
            <a:off x="86650" y="5254422"/>
            <a:ext cx="924857" cy="372636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171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BCC4F-9798-425D-6BF3-A3B3BC71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E86194-D1F8-4843-99F4-9533A869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Autre exemple</a:t>
            </a:r>
          </a:p>
          <a:p>
            <a:pPr lvl="1"/>
            <a:r>
              <a:rPr lang="fr-CA" dirty="0"/>
              <a:t> Dans cette page HTML, on affiche une boucle de </a:t>
            </a:r>
            <a:r>
              <a:rPr lang="fr-CA" dirty="0" err="1">
                <a:solidFill>
                  <a:srgbClr val="FA4098"/>
                </a:solidFill>
              </a:rPr>
              <a:t>Birbs</a:t>
            </a:r>
            <a:r>
              <a:rPr lang="fr-CA" dirty="0"/>
              <a:t>. Pour chaque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, on met la requête de l’image du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 directement dans la </a:t>
            </a:r>
            <a:r>
              <a:rPr lang="fr-CA" dirty="0">
                <a:solidFill>
                  <a:srgbClr val="FA4098"/>
                </a:solidFill>
              </a:rPr>
              <a:t>src</a:t>
            </a:r>
            <a:r>
              <a:rPr lang="fr-CA" dirty="0"/>
              <a:t> d’un élément </a:t>
            </a:r>
            <a:r>
              <a:rPr lang="fr-CA" dirty="0">
                <a:solidFill>
                  <a:srgbClr val="FA4098"/>
                </a:solidFill>
              </a:rPr>
              <a:t>&lt;img&gt;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Bien entendu, ça signifie qu’on a </a:t>
            </a:r>
            <a:r>
              <a:rPr lang="fr-CA" dirty="0">
                <a:solidFill>
                  <a:srgbClr val="FA4098"/>
                </a:solidFill>
              </a:rPr>
              <a:t>GET</a:t>
            </a:r>
            <a:r>
              <a:rPr lang="fr-CA" dirty="0"/>
              <a:t> la </a:t>
            </a:r>
            <a:r>
              <a:rPr lang="fr-CA" b="1" dirty="0"/>
              <a:t>liste de </a:t>
            </a:r>
            <a:r>
              <a:rPr lang="fr-CA" b="1" dirty="0" err="1"/>
              <a:t>birbs</a:t>
            </a:r>
            <a:r>
              <a:rPr lang="fr-CA" dirty="0"/>
              <a:t> au préalable. (Car on a besoin de leur </a:t>
            </a:r>
            <a:r>
              <a:rPr lang="fr-CA" dirty="0">
                <a:solidFill>
                  <a:srgbClr val="FA4098"/>
                </a:solidFill>
              </a:rPr>
              <a:t>id</a:t>
            </a:r>
            <a:r>
              <a:rPr lang="fr-CA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4FEFFE-F615-D98F-A8BD-EF290016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357" y="2824352"/>
            <a:ext cx="7615286" cy="12092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F5E315-F6C2-C6B9-2A5F-7EEA5DF9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72" y="4120882"/>
            <a:ext cx="9366504" cy="2668695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EB8307-A77E-E739-7442-2CF1362B8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43" y="2953438"/>
            <a:ext cx="1666875" cy="110966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D86DEEA-DF4F-F079-0DA2-D5CCCEAEE5BD}"/>
              </a:ext>
            </a:extLst>
          </p:cNvPr>
          <p:cNvSpPr txBox="1"/>
          <p:nvPr/>
        </p:nvSpPr>
        <p:spPr>
          <a:xfrm rot="21070962">
            <a:off x="10456723" y="3276734"/>
            <a:ext cx="683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i="1" dirty="0" err="1"/>
              <a:t>birbs</a:t>
            </a:r>
            <a:r>
              <a:rPr lang="fr-CA" sz="1200" i="1" baseline="30000" dirty="0" err="1"/>
              <a:t>TM</a:t>
            </a:r>
            <a:endParaRPr lang="fr-CA" sz="1200" i="1" baseline="30000" dirty="0"/>
          </a:p>
        </p:txBody>
      </p:sp>
    </p:spTree>
    <p:extLst>
      <p:ext uri="{BB962C8B-B14F-4D97-AF65-F5344CB8AC3E}">
        <p14:creationId xmlns:p14="http://schemas.microsoft.com/office/powerpoint/2010/main" val="227593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B379A392-A894-5715-5A81-17330B7E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74" y="4862976"/>
            <a:ext cx="5703206" cy="191627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FormData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C92C10-25BC-0605-C5FE-58F7096F4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32" y="1150571"/>
            <a:ext cx="11118135" cy="5026393"/>
          </a:xfrm>
        </p:spPr>
        <p:txBody>
          <a:bodyPr/>
          <a:lstStyle/>
          <a:p>
            <a:r>
              <a:rPr lang="fr-CA" dirty="0"/>
              <a:t> Exemple : envoyer un </a:t>
            </a:r>
            <a:r>
              <a:rPr lang="fr-CA" dirty="0" err="1">
                <a:solidFill>
                  <a:srgbClr val="FA4098"/>
                </a:solidFill>
              </a:rPr>
              <a:t>birb</a:t>
            </a:r>
            <a:r>
              <a:rPr lang="fr-CA" dirty="0"/>
              <a:t> ET son </a:t>
            </a:r>
            <a:r>
              <a:rPr lang="fr-CA" dirty="0">
                <a:solidFill>
                  <a:srgbClr val="FA4098"/>
                </a:solidFill>
              </a:rPr>
              <a:t>image</a:t>
            </a:r>
            <a:r>
              <a:rPr lang="fr-CA" dirty="0"/>
              <a:t> simultanément</a:t>
            </a:r>
          </a:p>
          <a:p>
            <a:pPr lvl="1"/>
            <a:r>
              <a:rPr lang="fr-CA" dirty="0"/>
              <a:t> On peut glisser autant de données qu’on le souhaite dans un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r>
              <a:rPr lang="fr-CA" dirty="0"/>
              <a:t>.</a:t>
            </a:r>
          </a:p>
          <a:p>
            <a:pPr lvl="2"/>
            <a:r>
              <a:rPr lang="fr-CA" dirty="0"/>
              <a:t> On envoie ici un </a:t>
            </a:r>
            <a:r>
              <a:rPr lang="fr-CA" dirty="0">
                <a:solidFill>
                  <a:srgbClr val="FA4098"/>
                </a:solidFill>
              </a:rPr>
              <a:t>string</a:t>
            </a:r>
            <a:r>
              <a:rPr lang="fr-CA" dirty="0"/>
              <a:t> dans le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r>
              <a:rPr lang="fr-CA" dirty="0"/>
              <a:t>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09730F-DF80-ACB4-4366-1A85A82D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8" y="3739101"/>
            <a:ext cx="9802593" cy="952633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A675EC-2FC4-8EA4-2DA6-467AE3F54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143" y="3168399"/>
            <a:ext cx="6697010" cy="9907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622C2E6-3E8F-6233-1AF6-DC0AE807C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780" y="2402142"/>
            <a:ext cx="2972215" cy="895475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DEF6053-EABB-AD54-033F-BE5B7F2BBF28}"/>
              </a:ext>
            </a:extLst>
          </p:cNvPr>
          <p:cNvCxnSpPr>
            <a:cxnSpLocks/>
          </p:cNvCxnSpPr>
          <p:nvPr/>
        </p:nvCxnSpPr>
        <p:spPr>
          <a:xfrm flipH="1">
            <a:off x="4162648" y="4104974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F1144B0-9FDC-1A31-5A31-94EF3E9C2A17}"/>
              </a:ext>
            </a:extLst>
          </p:cNvPr>
          <p:cNvCxnSpPr>
            <a:cxnSpLocks/>
          </p:cNvCxnSpPr>
          <p:nvPr/>
        </p:nvCxnSpPr>
        <p:spPr>
          <a:xfrm flipH="1">
            <a:off x="6444903" y="5013278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8527B49-FFF1-FA9E-80A6-243655EAA3B4}"/>
              </a:ext>
            </a:extLst>
          </p:cNvPr>
          <p:cNvSpPr txBox="1"/>
          <p:nvPr/>
        </p:nvSpPr>
        <p:spPr>
          <a:xfrm>
            <a:off x="6537657" y="6471476"/>
            <a:ext cx="251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(Sur le serveur)</a:t>
            </a:r>
          </a:p>
        </p:txBody>
      </p:sp>
    </p:spTree>
    <p:extLst>
      <p:ext uri="{BB962C8B-B14F-4D97-AF65-F5344CB8AC3E}">
        <p14:creationId xmlns:p14="http://schemas.microsoft.com/office/powerpoint/2010/main" val="87495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FormData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C92C10-25BC-0605-C5FE-58F7096F4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Envoyer un </a:t>
            </a:r>
            <a:r>
              <a:rPr lang="fr-CA" dirty="0">
                <a:solidFill>
                  <a:srgbClr val="FA4098"/>
                </a:solidFill>
              </a:rPr>
              <a:t>booléen</a:t>
            </a:r>
            <a:r>
              <a:rPr lang="fr-CA" dirty="0"/>
              <a:t> ou un </a:t>
            </a:r>
            <a:r>
              <a:rPr lang="fr-CA" dirty="0">
                <a:solidFill>
                  <a:srgbClr val="FA4098"/>
                </a:solidFill>
              </a:rPr>
              <a:t>nombre</a:t>
            </a:r>
            <a:r>
              <a:rPr lang="fr-CA" dirty="0"/>
              <a:t> via le </a:t>
            </a:r>
            <a:r>
              <a:rPr lang="fr-CA" dirty="0" err="1">
                <a:solidFill>
                  <a:srgbClr val="FA4098"/>
                </a:solidFill>
              </a:rPr>
              <a:t>formData</a:t>
            </a:r>
            <a:endParaRPr lang="fr-CA" dirty="0">
              <a:solidFill>
                <a:srgbClr val="FA4098"/>
              </a:solidFill>
            </a:endParaRPr>
          </a:p>
          <a:p>
            <a:pPr lvl="1"/>
            <a:r>
              <a:rPr lang="fr-CA" dirty="0"/>
              <a:t> Simple également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C87AD2-D459-8E76-1C75-0F5BFA02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1" y="3541133"/>
            <a:ext cx="4324954" cy="1019317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FD2B0F-FB2A-3264-0F39-CB3FDB73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852" y="2024434"/>
            <a:ext cx="6392167" cy="4572638"/>
          </a:xfrm>
          <a:prstGeom prst="rect">
            <a:avLst/>
          </a:prstGeom>
          <a:ln w="28575">
            <a:solidFill>
              <a:srgbClr val="7385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6233E42-5A0F-BA38-4D9B-9FD89E78E6FA}"/>
              </a:ext>
            </a:extLst>
          </p:cNvPr>
          <p:cNvSpPr txBox="1"/>
          <p:nvPr/>
        </p:nvSpPr>
        <p:spPr>
          <a:xfrm>
            <a:off x="2602665" y="3509879"/>
            <a:ext cx="215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</a:t>
            </a:r>
            <a:r>
              <a:rPr lang="fr-CA" sz="1400" dirty="0">
                <a:solidFill>
                  <a:srgbClr val="FA4098"/>
                </a:solidFill>
              </a:rPr>
              <a:t>Angular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38C6492-3465-14ED-18C0-6B20651F7ED0}"/>
              </a:ext>
            </a:extLst>
          </p:cNvPr>
          <p:cNvSpPr txBox="1"/>
          <p:nvPr/>
        </p:nvSpPr>
        <p:spPr>
          <a:xfrm>
            <a:off x="9668719" y="2024434"/>
            <a:ext cx="2159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85D1"/>
                </a:solidFill>
              </a:rPr>
              <a:t>(</a:t>
            </a:r>
            <a:r>
              <a:rPr lang="fr-CA" sz="1400" dirty="0">
                <a:solidFill>
                  <a:srgbClr val="FA4098"/>
                </a:solidFill>
              </a:rPr>
              <a:t>ASP.NET Core</a:t>
            </a:r>
            <a:r>
              <a:rPr lang="fr-CA" sz="1400" dirty="0">
                <a:solidFill>
                  <a:srgbClr val="7385D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1</a:t>
            </a:r>
            <a:r>
              <a:rPr lang="fr-CA" sz="2000" dirty="0"/>
              <a:t> : Mettre [</a:t>
            </a:r>
            <a:r>
              <a:rPr lang="fr-CA" sz="2000" dirty="0" err="1">
                <a:solidFill>
                  <a:srgbClr val="FA4098"/>
                </a:solidFill>
              </a:rPr>
              <a:t>Authorize</a:t>
            </a:r>
            <a:r>
              <a:rPr lang="fr-CA" sz="2000" dirty="0"/>
              <a:t>] au-dessus de l’</a:t>
            </a:r>
            <a:r>
              <a:rPr lang="fr-CA" sz="2000" dirty="0">
                <a:solidFill>
                  <a:srgbClr val="FA4098"/>
                </a:solidFill>
              </a:rPr>
              <a:t>action</a:t>
            </a:r>
            <a:r>
              <a:rPr lang="fr-CA" sz="2000" dirty="0"/>
              <a:t> (ou de son </a:t>
            </a:r>
            <a:r>
              <a:rPr lang="fr-CA" sz="2000" dirty="0">
                <a:solidFill>
                  <a:srgbClr val="FA4098"/>
                </a:solidFill>
              </a:rPr>
              <a:t>contrôleur</a:t>
            </a:r>
            <a:r>
              <a:rPr lang="fr-CA" sz="2000" dirty="0"/>
              <a:t>)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2621EC-85FE-7C43-74A2-0C78FAFF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55" y="2490136"/>
            <a:ext cx="8129490" cy="3312014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4120DCE-69F0-87D3-AE02-B019C062CC31}"/>
              </a:ext>
            </a:extLst>
          </p:cNvPr>
          <p:cNvCxnSpPr>
            <a:cxnSpLocks/>
          </p:cNvCxnSpPr>
          <p:nvPr/>
        </p:nvCxnSpPr>
        <p:spPr>
          <a:xfrm flipH="1">
            <a:off x="2839816" y="2794334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4E74DC9F-3A3E-F196-E34D-AFBEBC50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53" y="6402207"/>
            <a:ext cx="7135793" cy="264756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3F9E974-DFD2-0C17-D1F1-54E6C250E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446" y="6027392"/>
            <a:ext cx="9516803" cy="23815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47443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2</a:t>
            </a:r>
            <a:r>
              <a:rPr lang="fr-CA" sz="2000" dirty="0"/>
              <a:t> : Créer un pipe qui enverra la requête avec </a:t>
            </a:r>
            <a:r>
              <a:rPr lang="fr-CA" sz="2000" dirty="0" err="1">
                <a:solidFill>
                  <a:srgbClr val="FA4098"/>
                </a:solidFill>
              </a:rPr>
              <a:t>HttpClient</a:t>
            </a:r>
            <a:endParaRPr lang="fr-CA" sz="2000" dirty="0">
              <a:solidFill>
                <a:srgbClr val="FA4098"/>
              </a:solidFill>
            </a:endParaRPr>
          </a:p>
          <a:p>
            <a:endParaRPr lang="fr-CA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F10BAB-974F-DE29-57BD-266E2CC1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409" y="1004236"/>
            <a:ext cx="2276793" cy="166710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1E4051-5AB2-689D-A3C3-F254ABCD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280" y="989718"/>
            <a:ext cx="1619476" cy="57158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4BB708D-3330-F3C9-3DB3-6643DA54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332" y="1722152"/>
            <a:ext cx="1781424" cy="118126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7A96065-354C-4860-61DC-3C0628E84D77}"/>
              </a:ext>
            </a:extLst>
          </p:cNvPr>
          <p:cNvCxnSpPr>
            <a:cxnSpLocks/>
          </p:cNvCxnSpPr>
          <p:nvPr/>
        </p:nvCxnSpPr>
        <p:spPr>
          <a:xfrm flipH="1">
            <a:off x="11087704" y="2227406"/>
            <a:ext cx="624142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8F97639-0922-C3C7-CA3C-2B6D037E00C1}"/>
              </a:ext>
            </a:extLst>
          </p:cNvPr>
          <p:cNvCxnSpPr>
            <a:cxnSpLocks/>
          </p:cNvCxnSpPr>
          <p:nvPr/>
        </p:nvCxnSpPr>
        <p:spPr>
          <a:xfrm>
            <a:off x="7636164" y="2563982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3FE2BA9E-2F2A-A9D4-EC1D-D1248468ED4F}"/>
              </a:ext>
            </a:extLst>
          </p:cNvPr>
          <p:cNvCxnSpPr>
            <a:cxnSpLocks/>
          </p:cNvCxnSpPr>
          <p:nvPr/>
        </p:nvCxnSpPr>
        <p:spPr>
          <a:xfrm>
            <a:off x="7636163" y="1411838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2612EE77-229C-ED52-2172-3A3319BEB1CC}"/>
              </a:ext>
            </a:extLst>
          </p:cNvPr>
          <p:cNvSpPr txBox="1"/>
          <p:nvPr/>
        </p:nvSpPr>
        <p:spPr>
          <a:xfrm>
            <a:off x="7930017" y="3284377"/>
            <a:ext cx="366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9073D1"/>
                </a:solidFill>
              </a:rPr>
              <a:t>• On injecte </a:t>
            </a:r>
            <a:r>
              <a:rPr lang="fr-CA" dirty="0" err="1">
                <a:solidFill>
                  <a:srgbClr val="FA4098"/>
                </a:solidFill>
              </a:rPr>
              <a:t>HttpClient</a:t>
            </a:r>
            <a:r>
              <a:rPr lang="fr-CA" dirty="0">
                <a:solidFill>
                  <a:srgbClr val="FA4098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pour envoyer la requête avec des en-têtes.</a:t>
            </a:r>
          </a:p>
          <a:p>
            <a:r>
              <a:rPr lang="fr-CA" dirty="0">
                <a:solidFill>
                  <a:srgbClr val="9073D1"/>
                </a:solidFill>
              </a:rPr>
              <a:t>• On injecte </a:t>
            </a:r>
            <a:r>
              <a:rPr lang="fr-CA" dirty="0" err="1">
                <a:solidFill>
                  <a:srgbClr val="FA4098"/>
                </a:solidFill>
              </a:rPr>
              <a:t>DomSanitizer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car nous autoriserons l’affichage d’une ressource (une image) venant d’un autre domaine que notre application client.</a:t>
            </a:r>
          </a:p>
          <a:p>
            <a:r>
              <a:rPr lang="fr-CA" dirty="0">
                <a:solidFill>
                  <a:srgbClr val="9073D1"/>
                </a:solidFill>
              </a:rPr>
              <a:t>• Un "</a:t>
            </a:r>
            <a:r>
              <a:rPr lang="fr-CA" dirty="0">
                <a:solidFill>
                  <a:srgbClr val="FA4098"/>
                </a:solidFill>
              </a:rPr>
              <a:t>blob</a:t>
            </a:r>
            <a:r>
              <a:rPr lang="fr-CA" dirty="0">
                <a:solidFill>
                  <a:srgbClr val="9073D1"/>
                </a:solidFill>
              </a:rPr>
              <a:t>" est un « </a:t>
            </a:r>
            <a:r>
              <a:rPr lang="fr-CA" dirty="0" err="1">
                <a:solidFill>
                  <a:srgbClr val="FA4098"/>
                </a:solidFill>
              </a:rPr>
              <a:t>B</a:t>
            </a:r>
            <a:r>
              <a:rPr lang="fr-CA" dirty="0" err="1">
                <a:solidFill>
                  <a:srgbClr val="9073D1"/>
                </a:solidFill>
              </a:rPr>
              <a:t>inary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FA4098"/>
                </a:solidFill>
              </a:rPr>
              <a:t>L</a:t>
            </a:r>
            <a:r>
              <a:rPr lang="fr-CA" dirty="0">
                <a:solidFill>
                  <a:srgbClr val="9073D1"/>
                </a:solidFill>
              </a:rPr>
              <a:t>arge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FA4098"/>
                </a:solidFill>
              </a:rPr>
              <a:t>Ob</a:t>
            </a:r>
            <a:r>
              <a:rPr lang="fr-CA" dirty="0">
                <a:solidFill>
                  <a:srgbClr val="9073D1"/>
                </a:solidFill>
              </a:rPr>
              <a:t>ject(s) » et correspond au type de réponse pour un fichier.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FA64E02-D514-7490-B34B-2DDB1A93492F}"/>
              </a:ext>
            </a:extLst>
          </p:cNvPr>
          <p:cNvSpPr txBox="1"/>
          <p:nvPr/>
        </p:nvSpPr>
        <p:spPr>
          <a:xfrm>
            <a:off x="901959" y="6258552"/>
            <a:ext cx="110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9073D1"/>
                </a:solidFill>
              </a:rPr>
              <a:t>Pour le moment, nous n’avons pas joint de </a:t>
            </a:r>
            <a:r>
              <a:rPr lang="fr-CA" dirty="0" err="1">
                <a:solidFill>
                  <a:srgbClr val="FA4098"/>
                </a:solidFill>
              </a:rPr>
              <a:t>token</a:t>
            </a:r>
            <a:r>
              <a:rPr lang="fr-CA" dirty="0">
                <a:solidFill>
                  <a:srgbClr val="FA4098"/>
                </a:solidFill>
              </a:rPr>
              <a:t> d’authentification</a:t>
            </a:r>
            <a:r>
              <a:rPr lang="fr-CA" dirty="0">
                <a:solidFill>
                  <a:srgbClr val="9073D1"/>
                </a:solidFill>
              </a:rPr>
              <a:t>.</a:t>
            </a:r>
            <a:r>
              <a:rPr lang="fr-CA" dirty="0">
                <a:solidFill>
                  <a:srgbClr val="7385D1"/>
                </a:solidFill>
              </a:rPr>
              <a:t> </a:t>
            </a:r>
            <a:r>
              <a:rPr lang="fr-CA" dirty="0">
                <a:solidFill>
                  <a:srgbClr val="9073D1"/>
                </a:solidFill>
              </a:rPr>
              <a:t>Nous allons le faire à l’aide d’un </a:t>
            </a:r>
            <a:r>
              <a:rPr lang="fr-CA" dirty="0" err="1">
                <a:solidFill>
                  <a:srgbClr val="FA4098"/>
                </a:solidFill>
              </a:rPr>
              <a:t>interceptor</a:t>
            </a:r>
            <a:r>
              <a:rPr lang="fr-CA" dirty="0">
                <a:solidFill>
                  <a:srgbClr val="9073D1"/>
                </a:solidFill>
              </a:rPr>
              <a:t>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808AEEF-B2A9-F48D-7B1D-88B876B34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34" y="3045700"/>
            <a:ext cx="6982799" cy="292458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681894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 </a:t>
            </a:r>
            <a:r>
              <a:rPr lang="en-CA" noProof="0" dirty="0" err="1"/>
              <a:t>Formulaire</a:t>
            </a:r>
            <a:r>
              <a:rPr lang="en-CA" noProof="0" dirty="0"/>
              <a:t> Angular 📝</a:t>
            </a:r>
          </a:p>
          <a:p>
            <a:pPr lvl="1"/>
            <a:r>
              <a:rPr lang="en-CA" dirty="0"/>
              <a:t> Envoyer un fichier à </a:t>
            </a:r>
            <a:r>
              <a:rPr lang="en-CA" dirty="0" err="1"/>
              <a:t>l’API</a:t>
            </a:r>
            <a:endParaRPr lang="fr-CA" noProof="0" dirty="0"/>
          </a:p>
          <a:p>
            <a:r>
              <a:rPr lang="fr-CA" noProof="0" dirty="0">
                <a:solidFill>
                  <a:srgbClr val="739CD1"/>
                </a:solidFill>
              </a:rPr>
              <a:t> </a:t>
            </a:r>
            <a:r>
              <a:rPr lang="en-CA" noProof="0" dirty="0">
                <a:solidFill>
                  <a:srgbClr val="739CD1"/>
                </a:solidFill>
              </a:rPr>
              <a:t>Serveur d’images 📸💾</a:t>
            </a:r>
          </a:p>
          <a:p>
            <a:pPr lvl="1"/>
            <a:r>
              <a:rPr lang="en-CA" dirty="0">
                <a:solidFill>
                  <a:srgbClr val="739CD1"/>
                </a:solidFill>
              </a:rPr>
              <a:t> Gestion d’images avec Web API</a:t>
            </a:r>
          </a:p>
          <a:p>
            <a:pPr lvl="1"/>
            <a:r>
              <a:rPr lang="en-CA" noProof="0" dirty="0">
                <a:solidFill>
                  <a:srgbClr val="739CD1"/>
                </a:solidFill>
              </a:rPr>
              <a:t> Envoyer des images à </a:t>
            </a:r>
            <a:r>
              <a:rPr lang="en-CA" noProof="0" dirty="0" err="1">
                <a:solidFill>
                  <a:srgbClr val="739CD1"/>
                </a:solidFill>
              </a:rPr>
              <a:t>l’application</a:t>
            </a:r>
            <a:r>
              <a:rPr lang="en-CA" noProof="0" dirty="0">
                <a:solidFill>
                  <a:srgbClr val="739CD1"/>
                </a:solidFill>
              </a:rPr>
              <a:t> Angular</a:t>
            </a:r>
          </a:p>
          <a:p>
            <a:r>
              <a:rPr lang="en-CA" dirty="0">
                <a:solidFill>
                  <a:srgbClr val="7385D1"/>
                </a:solidFill>
              </a:rPr>
              <a:t> </a:t>
            </a:r>
            <a:r>
              <a:rPr lang="en-CA" dirty="0" err="1">
                <a:solidFill>
                  <a:srgbClr val="7385D1"/>
                </a:solidFill>
              </a:rPr>
              <a:t>Envoyer</a:t>
            </a:r>
            <a:r>
              <a:rPr lang="en-CA" dirty="0">
                <a:solidFill>
                  <a:srgbClr val="7385D1"/>
                </a:solidFill>
              </a:rPr>
              <a:t> plus de </a:t>
            </a:r>
            <a:r>
              <a:rPr lang="en-CA" dirty="0" err="1">
                <a:solidFill>
                  <a:srgbClr val="7385D1"/>
                </a:solidFill>
              </a:rPr>
              <a:t>données</a:t>
            </a:r>
            <a:r>
              <a:rPr lang="en-CA" dirty="0">
                <a:solidFill>
                  <a:srgbClr val="7385D1"/>
                </a:solidFill>
              </a:rPr>
              <a:t> dans le </a:t>
            </a:r>
            <a:r>
              <a:rPr lang="en-CA" dirty="0" err="1">
                <a:solidFill>
                  <a:srgbClr val="7385D1"/>
                </a:solidFill>
              </a:rPr>
              <a:t>FormData</a:t>
            </a:r>
            <a:endParaRPr lang="en-CA" dirty="0">
              <a:solidFill>
                <a:srgbClr val="7385D1"/>
              </a:solidFill>
            </a:endParaRPr>
          </a:p>
          <a:p>
            <a:r>
              <a:rPr lang="en-CA" noProof="0" dirty="0">
                <a:solidFill>
                  <a:srgbClr val="9073D1"/>
                </a:solidFill>
              </a:rPr>
              <a:t> Demander </a:t>
            </a:r>
            <a:r>
              <a:rPr lang="en-CA" noProof="0" dirty="0" err="1">
                <a:solidFill>
                  <a:srgbClr val="9073D1"/>
                </a:solidFill>
              </a:rPr>
              <a:t>une</a:t>
            </a:r>
            <a:r>
              <a:rPr lang="en-CA" noProof="0" dirty="0">
                <a:solidFill>
                  <a:srgbClr val="9073D1"/>
                </a:solidFill>
              </a:rPr>
              <a:t> image avec </a:t>
            </a:r>
            <a:r>
              <a:rPr lang="en-CA" noProof="0" dirty="0" err="1">
                <a:solidFill>
                  <a:srgbClr val="9073D1"/>
                </a:solidFill>
              </a:rPr>
              <a:t>authentification</a:t>
            </a:r>
            <a:endParaRPr lang="en-CA" noProof="0" dirty="0">
              <a:solidFill>
                <a:srgbClr val="9073D1"/>
              </a:solidFill>
            </a:endParaRPr>
          </a:p>
          <a:p>
            <a:r>
              <a:rPr lang="en-CA" dirty="0">
                <a:solidFill>
                  <a:srgbClr val="B177BF"/>
                </a:solidFill>
              </a:rPr>
              <a:t> Images dans le seed</a:t>
            </a:r>
            <a:endParaRPr lang="fr-CA" noProof="0" dirty="0">
              <a:solidFill>
                <a:srgbClr val="B177BF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3</a:t>
            </a:r>
            <a:r>
              <a:rPr lang="fr-CA" sz="2000" dirty="0"/>
              <a:t> : S’assurer d’avoir un intercepteur pour joindre le </a:t>
            </a:r>
            <a:r>
              <a:rPr lang="fr-CA" sz="2000" dirty="0" err="1"/>
              <a:t>token</a:t>
            </a:r>
            <a:r>
              <a:rPr lang="fr-CA" sz="2000" dirty="0"/>
              <a:t> d’authentification</a:t>
            </a:r>
          </a:p>
          <a:p>
            <a:pPr lvl="2"/>
            <a:r>
              <a:rPr lang="fr-CA" sz="1600" dirty="0"/>
              <a:t> Comme le pipe utilise </a:t>
            </a:r>
            <a:r>
              <a:rPr lang="fr-CA" sz="1600" dirty="0" err="1">
                <a:solidFill>
                  <a:srgbClr val="FA4098"/>
                </a:solidFill>
              </a:rPr>
              <a:t>HttpClient</a:t>
            </a:r>
            <a:r>
              <a:rPr lang="fr-CA" sz="1600" dirty="0"/>
              <a:t>, l’</a:t>
            </a:r>
            <a:r>
              <a:rPr lang="fr-CA" sz="1600" dirty="0">
                <a:solidFill>
                  <a:srgbClr val="FA4098"/>
                </a:solidFill>
              </a:rPr>
              <a:t>intercepteur</a:t>
            </a:r>
            <a:r>
              <a:rPr lang="fr-CA" sz="1600" dirty="0"/>
              <a:t> sera automatiquement appelé.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BAF116-FA6E-3273-3798-0CC413AA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2719707"/>
            <a:ext cx="8564170" cy="360095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B28DB2E-FA71-AC08-DA1E-35CE2F1A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72" y="5987238"/>
            <a:ext cx="6306430" cy="666843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9114AE1-972F-864F-74CB-F132EEC2FCA3}"/>
              </a:ext>
            </a:extLst>
          </p:cNvPr>
          <p:cNvSpPr txBox="1"/>
          <p:nvPr/>
        </p:nvSpPr>
        <p:spPr>
          <a:xfrm>
            <a:off x="5673634" y="5648684"/>
            <a:ext cx="3439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9073D1"/>
                </a:solidFill>
              </a:rPr>
              <a:t>Ne pas oublier ceci dans </a:t>
            </a:r>
            <a:r>
              <a:rPr lang="fr-CA" sz="1600" dirty="0">
                <a:solidFill>
                  <a:srgbClr val="FA4098"/>
                </a:solidFill>
              </a:rPr>
              <a:t>app.module.ts</a:t>
            </a:r>
          </a:p>
        </p:txBody>
      </p:sp>
    </p:spTree>
    <p:extLst>
      <p:ext uri="{BB962C8B-B14F-4D97-AF65-F5344CB8AC3E}">
        <p14:creationId xmlns:p14="http://schemas.microsoft.com/office/powerpoint/2010/main" val="1598390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</a:t>
            </a:r>
            <a:r>
              <a:rPr lang="fr-CA" sz="2000" dirty="0">
                <a:solidFill>
                  <a:srgbClr val="FA4098"/>
                </a:solidFill>
              </a:rPr>
              <a:t>Étape 4</a:t>
            </a:r>
            <a:r>
              <a:rPr lang="fr-CA" sz="2000" dirty="0"/>
              <a:t> : Utiliser le pipe.</a:t>
            </a:r>
          </a:p>
          <a:p>
            <a:pPr lvl="2"/>
            <a:r>
              <a:rPr lang="fr-CA" sz="1800" dirty="0"/>
              <a:t> Si on est authentifié, la requête d’images se fera avec un </a:t>
            </a:r>
            <a:r>
              <a:rPr lang="fr-CA" sz="1800" dirty="0" err="1">
                <a:solidFill>
                  <a:srgbClr val="FA4098"/>
                </a:solidFill>
              </a:rPr>
              <a:t>token</a:t>
            </a:r>
            <a:r>
              <a:rPr lang="fr-CA" sz="1800" dirty="0"/>
              <a:t> et cela fonctionnera.</a:t>
            </a:r>
          </a:p>
          <a:p>
            <a:pPr lvl="2"/>
            <a:r>
              <a:rPr lang="fr-CA" sz="1800" dirty="0"/>
              <a:t> </a:t>
            </a:r>
            <a:r>
              <a:rPr lang="fr-CA" sz="1800" dirty="0">
                <a:solidFill>
                  <a:srgbClr val="FA4098"/>
                </a:solidFill>
              </a:rPr>
              <a:t>Mise en garde</a:t>
            </a:r>
            <a:r>
              <a:rPr lang="fr-CA" sz="1800" dirty="0"/>
              <a:t> : L’aspect </a:t>
            </a:r>
            <a:r>
              <a:rPr lang="fr-CA" sz="1800" dirty="0">
                <a:solidFill>
                  <a:srgbClr val="FA4098"/>
                </a:solidFill>
              </a:rPr>
              <a:t>asynchrone</a:t>
            </a:r>
            <a:r>
              <a:rPr lang="fr-CA" sz="1800" dirty="0"/>
              <a:t> peut rendre l’usage de librairie d’affichage d’images délicat. (Semaine 12)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8BE932-8592-5BC3-D5DC-186281B9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77" y="3837496"/>
            <a:ext cx="7413646" cy="294020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22164D-7185-35DE-D508-4CFB02A7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10" y="3351652"/>
            <a:ext cx="11317279" cy="323895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9BEAE48-6E91-D43A-41F3-ED1FB79097B6}"/>
              </a:ext>
            </a:extLst>
          </p:cNvPr>
          <p:cNvSpPr txBox="1"/>
          <p:nvPr/>
        </p:nvSpPr>
        <p:spPr>
          <a:xfrm rot="21234747">
            <a:off x="4938535" y="3908552"/>
            <a:ext cx="135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rgbClr val="9073D1"/>
                </a:solidFill>
              </a:rPr>
              <a:t>birbs</a:t>
            </a:r>
            <a:r>
              <a:rPr lang="fr-CA" dirty="0">
                <a:solidFill>
                  <a:srgbClr val="9073D1"/>
                </a:solidFill>
              </a:rPr>
              <a:t> </a:t>
            </a:r>
            <a:r>
              <a:rPr lang="en-CA" sz="1600" dirty="0">
                <a:solidFill>
                  <a:srgbClr val="9073D1"/>
                </a:solidFill>
              </a:rPr>
              <a:t>🔒🐦</a:t>
            </a:r>
            <a:endParaRPr lang="fr-CA" dirty="0">
              <a:solidFill>
                <a:srgbClr val="907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9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Demander une image au serveur</a:t>
            </a:r>
          </a:p>
          <a:p>
            <a:pPr lvl="1"/>
            <a:r>
              <a:rPr lang="fr-CA" sz="2000" dirty="0"/>
              <a:t> ... mais avec authentification !</a:t>
            </a:r>
          </a:p>
          <a:p>
            <a:pPr lvl="1"/>
            <a:r>
              <a:rPr lang="fr-CA" sz="2000" dirty="0"/>
              <a:t> On pourrait aussi en profiter pour récupérer l’utilisateur qui fait la requête d’images et seulement lui envoyer les images </a:t>
            </a:r>
            <a:r>
              <a:rPr lang="fr-CA" sz="2000" b="1" dirty="0"/>
              <a:t>si l’image lui appartient</a:t>
            </a:r>
            <a:r>
              <a:rPr lang="fr-CA" sz="2000" dirty="0"/>
              <a:t> ou qu’elle n’est </a:t>
            </a:r>
            <a:r>
              <a:rPr lang="fr-CA" sz="2000" b="1" dirty="0"/>
              <a:t>pas privée </a:t>
            </a:r>
            <a:r>
              <a:rPr lang="fr-CA" sz="2000" dirty="0"/>
              <a:t>!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A0AA42-0F25-AADC-AF82-73AEA715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2944362"/>
            <a:ext cx="9678751" cy="281026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207002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540C9-FA8F-317F-6709-94FBA2F8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avec authentification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5794DB-70D0-BE70-E93A-4F4A5DEA9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Alternative sans </a:t>
            </a:r>
            <a:r>
              <a:rPr lang="fr-CA" dirty="0">
                <a:solidFill>
                  <a:srgbClr val="FA4098"/>
                </a:solidFill>
              </a:rPr>
              <a:t>pipe</a:t>
            </a:r>
            <a:r>
              <a:rPr lang="fr-CA" dirty="0"/>
              <a:t> (mais toujours avec </a:t>
            </a:r>
            <a:r>
              <a:rPr lang="fr-CA" dirty="0">
                <a:solidFill>
                  <a:srgbClr val="FA4098"/>
                </a:solidFill>
              </a:rPr>
              <a:t>intercepteur</a:t>
            </a:r>
            <a:r>
              <a:rPr lang="fr-CA" dirty="0"/>
              <a:t>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lvl="1"/>
            <a:endParaRPr lang="fr-CA" dirty="0"/>
          </a:p>
          <a:p>
            <a:pPr lvl="1"/>
            <a:r>
              <a:rPr lang="fr-CA" dirty="0"/>
              <a:t> Assurez-vous que la fonction </a:t>
            </a:r>
            <a:r>
              <a:rPr lang="fr-CA" dirty="0" err="1">
                <a:solidFill>
                  <a:srgbClr val="FA4098"/>
                </a:solidFill>
              </a:rPr>
              <a:t>requestPicture</a:t>
            </a:r>
            <a:r>
              <a:rPr lang="fr-CA" dirty="0">
                <a:solidFill>
                  <a:srgbClr val="FA4098"/>
                </a:solidFill>
              </a:rPr>
              <a:t>()</a:t>
            </a:r>
            <a:r>
              <a:rPr lang="fr-CA" dirty="0"/>
              <a:t> soit appelée quelque part.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13F3AD-4295-9C74-20D9-35BCA2D9890B}"/>
              </a:ext>
            </a:extLst>
          </p:cNvPr>
          <p:cNvSpPr txBox="1">
            <a:spLocks/>
          </p:cNvSpPr>
          <p:nvPr/>
        </p:nvSpPr>
        <p:spPr>
          <a:xfrm>
            <a:off x="7020225" y="359356"/>
            <a:ext cx="5017977" cy="372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+mj-cs"/>
              </a:defRPr>
            </a:lvl1pPr>
          </a:lstStyle>
          <a:p>
            <a:pPr algn="r"/>
            <a:r>
              <a:rPr lang="fr-CA" sz="1800" dirty="0"/>
              <a:t>Pas nécessaire dans le TP4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57B5A8D-542A-EA75-6B0E-537E7076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31" y="2213078"/>
            <a:ext cx="3781953" cy="266737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F1B4A59-F82F-1FD3-BBA0-CE16DCB77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55" y="1800542"/>
            <a:ext cx="3019846" cy="70494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E5B1B7D-9E47-00A3-FC0B-35661218F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9" y="2804886"/>
            <a:ext cx="10402866" cy="766608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9C7ABB2-A385-45D2-BAB2-5F7DAC95CC83}"/>
              </a:ext>
            </a:extLst>
          </p:cNvPr>
          <p:cNvCxnSpPr>
            <a:cxnSpLocks/>
          </p:cNvCxnSpPr>
          <p:nvPr/>
        </p:nvCxnSpPr>
        <p:spPr>
          <a:xfrm>
            <a:off x="6189408" y="2346447"/>
            <a:ext cx="587709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717779F-365F-A5C2-0DB1-BBE8FAFFFA65}"/>
              </a:ext>
            </a:extLst>
          </p:cNvPr>
          <p:cNvCxnSpPr>
            <a:cxnSpLocks/>
          </p:cNvCxnSpPr>
          <p:nvPr/>
        </p:nvCxnSpPr>
        <p:spPr>
          <a:xfrm flipV="1">
            <a:off x="1189973" y="3385851"/>
            <a:ext cx="422246" cy="310998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23F99187-0699-C8F2-AE1A-31081E7AD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12" y="4509223"/>
            <a:ext cx="3795776" cy="2126180"/>
          </a:xfrm>
          <a:prstGeom prst="rect">
            <a:avLst/>
          </a:prstGeom>
          <a:ln w="28575">
            <a:solidFill>
              <a:srgbClr val="9073D1"/>
            </a:solidFill>
          </a:ln>
        </p:spPr>
      </p:pic>
    </p:spTree>
    <p:extLst>
      <p:ext uri="{BB962C8B-B14F-4D97-AF65-F5344CB8AC3E}">
        <p14:creationId xmlns:p14="http://schemas.microsoft.com/office/powerpoint/2010/main" val="1543057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FEC008B4-DC92-1559-5528-DDDC0DAD3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 : Préparer l’image de votre choix dans sa taille originale.</a:t>
            </a:r>
          </a:p>
          <a:p>
            <a:pPr lvl="2"/>
            <a:r>
              <a:rPr lang="fr-CA" dirty="0"/>
              <a:t> Le nom de l’image doit respecter le format GUID. (taille : </a:t>
            </a:r>
            <a:r>
              <a:rPr lang="fr-CA" dirty="0">
                <a:solidFill>
                  <a:srgbClr val="FA4098"/>
                </a:solidFill>
              </a:rPr>
              <a:t>8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4</a:t>
            </a:r>
            <a:r>
              <a:rPr lang="fr-CA" dirty="0"/>
              <a:t>-</a:t>
            </a:r>
            <a:r>
              <a:rPr lang="fr-CA" dirty="0">
                <a:solidFill>
                  <a:srgbClr val="FA4098"/>
                </a:solidFill>
              </a:rPr>
              <a:t>12</a:t>
            </a:r>
            <a:r>
              <a:rPr lang="fr-CA" dirty="0"/>
              <a:t>, caractères : </a:t>
            </a:r>
            <a:r>
              <a:rPr lang="fr-CA" dirty="0">
                <a:solidFill>
                  <a:srgbClr val="FA4098"/>
                </a:solidFill>
              </a:rPr>
              <a:t>0</a:t>
            </a:r>
            <a:r>
              <a:rPr lang="fr-CA" dirty="0"/>
              <a:t> à </a:t>
            </a:r>
            <a:r>
              <a:rPr lang="fr-CA" dirty="0">
                <a:solidFill>
                  <a:srgbClr val="FA4098"/>
                </a:solidFill>
              </a:rPr>
              <a:t>9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a</a:t>
            </a:r>
            <a:r>
              <a:rPr lang="fr-CA" dirty="0"/>
              <a:t> à </a:t>
            </a:r>
            <a:r>
              <a:rPr lang="fr-CA" dirty="0">
                <a:solidFill>
                  <a:srgbClr val="FA4098"/>
                </a:solidFill>
              </a:rPr>
              <a:t>f</a:t>
            </a:r>
            <a:r>
              <a:rPr lang="fr-CA" dirty="0"/>
              <a:t>)</a:t>
            </a:r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endParaRPr lang="fr-CA" dirty="0"/>
          </a:p>
          <a:p>
            <a:pPr lvl="2"/>
            <a:r>
              <a:rPr lang="fr-CA" dirty="0"/>
              <a:t> Placez cette image dans le dossier du serveur.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24E3424B-458C-056B-CFC0-DBC8EEA5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89" y="2465337"/>
            <a:ext cx="6935168" cy="2543530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9C5BEE7-8222-584C-048A-C33DFE3B3AC9}"/>
              </a:ext>
            </a:extLst>
          </p:cNvPr>
          <p:cNvCxnSpPr>
            <a:cxnSpLocks/>
          </p:cNvCxnSpPr>
          <p:nvPr/>
        </p:nvCxnSpPr>
        <p:spPr>
          <a:xfrm flipH="1" flipV="1">
            <a:off x="9845409" y="4709774"/>
            <a:ext cx="536079" cy="36819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901299CC-78E5-442D-915F-BE3C5EF9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85" y="2599510"/>
            <a:ext cx="3025245" cy="227518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F0AD07C-7C3B-5BA3-D383-6DB3969A079C}"/>
              </a:ext>
            </a:extLst>
          </p:cNvPr>
          <p:cNvSpPr txBox="1"/>
          <p:nvPr/>
        </p:nvSpPr>
        <p:spPr>
          <a:xfrm rot="20890048">
            <a:off x="2958473" y="3980985"/>
            <a:ext cx="798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FFFFF"/>
                </a:solidFill>
              </a:rPr>
              <a:t>smol</a:t>
            </a:r>
          </a:p>
        </p:txBody>
      </p:sp>
    </p:spTree>
    <p:extLst>
      <p:ext uri="{BB962C8B-B14F-4D97-AF65-F5344CB8AC3E}">
        <p14:creationId xmlns:p14="http://schemas.microsoft.com/office/powerpoint/2010/main" val="2994980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834A56-8565-E930-D9C5-B0AD4F151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Ajouter les données et l’image au </a:t>
            </a:r>
            <a:r>
              <a:rPr lang="fr-CA" dirty="0" err="1"/>
              <a:t>seed</a:t>
            </a:r>
            <a:r>
              <a:rPr lang="fr-CA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87B654-CC4A-57B3-746D-4AC252CF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49" y="2465683"/>
            <a:ext cx="8269847" cy="3820493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6F5C4-8442-A38A-FA4E-DEB011A18586}"/>
              </a:ext>
            </a:extLst>
          </p:cNvPr>
          <p:cNvSpPr/>
          <p:nvPr/>
        </p:nvSpPr>
        <p:spPr>
          <a:xfrm>
            <a:off x="732778" y="4557962"/>
            <a:ext cx="7801622" cy="1666054"/>
          </a:xfrm>
          <a:prstGeom prst="rect">
            <a:avLst/>
          </a:prstGeom>
          <a:noFill/>
          <a:ln w="12700"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6A16E95-5F7F-0988-A525-9FF34AA44F06}"/>
              </a:ext>
            </a:extLst>
          </p:cNvPr>
          <p:cNvSpPr txBox="1"/>
          <p:nvPr/>
        </p:nvSpPr>
        <p:spPr>
          <a:xfrm>
            <a:off x="5472163" y="3973187"/>
            <a:ext cx="3318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B177BF"/>
                </a:solidFill>
              </a:rPr>
              <a:t>On peut en profiter pour faire une copie d’une autre taille si nécessaire.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8F4888-DFF5-D6E8-31C9-7B287FDC6FE9}"/>
              </a:ext>
            </a:extLst>
          </p:cNvPr>
          <p:cNvSpPr txBox="1"/>
          <p:nvPr/>
        </p:nvSpPr>
        <p:spPr>
          <a:xfrm>
            <a:off x="8790630" y="2465683"/>
            <a:ext cx="331846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B177BF"/>
                </a:solidFill>
              </a:rPr>
              <a:t>• Assurez vous que la BD est vide avant d’ajouter des données. (Sinon l’</a:t>
            </a:r>
            <a:r>
              <a:rPr lang="fr-CA" sz="1600" dirty="0">
                <a:solidFill>
                  <a:srgbClr val="FA4098"/>
                </a:solidFill>
              </a:rPr>
              <a:t>Id</a:t>
            </a:r>
            <a:r>
              <a:rPr lang="fr-CA" sz="1600" dirty="0">
                <a:solidFill>
                  <a:srgbClr val="B177BF"/>
                </a:solidFill>
              </a:rPr>
              <a:t> = </a:t>
            </a:r>
            <a:r>
              <a:rPr lang="fr-CA" sz="1600" dirty="0">
                <a:solidFill>
                  <a:srgbClr val="FA4098"/>
                </a:solidFill>
              </a:rPr>
              <a:t>1</a:t>
            </a:r>
            <a:r>
              <a:rPr lang="fr-CA" sz="1600" dirty="0">
                <a:solidFill>
                  <a:srgbClr val="B177BF"/>
                </a:solidFill>
              </a:rPr>
              <a:t> sera déjà pris ...)</a:t>
            </a:r>
          </a:p>
          <a:p>
            <a:endParaRPr lang="fr-CA" sz="1600" dirty="0">
              <a:solidFill>
                <a:srgbClr val="B177BF"/>
              </a:solidFill>
            </a:endParaRPr>
          </a:p>
          <a:p>
            <a:r>
              <a:rPr lang="fr-CA" sz="1600" dirty="0">
                <a:solidFill>
                  <a:srgbClr val="B177BF"/>
                </a:solidFill>
              </a:rPr>
              <a:t>• N’oubliez pas qu’il faut </a:t>
            </a:r>
            <a:r>
              <a:rPr lang="fr-CA" sz="1600" b="1" dirty="0">
                <a:solidFill>
                  <a:srgbClr val="B177BF"/>
                </a:solidFill>
              </a:rPr>
              <a:t>créer une nouvelle migration</a:t>
            </a:r>
            <a:r>
              <a:rPr lang="fr-CA" sz="1600" dirty="0">
                <a:solidFill>
                  <a:srgbClr val="B177BF"/>
                </a:solidFill>
              </a:rPr>
              <a:t> dès que modifie le </a:t>
            </a:r>
            <a:r>
              <a:rPr lang="fr-CA" sz="1600" dirty="0" err="1">
                <a:solidFill>
                  <a:srgbClr val="B177BF"/>
                </a:solidFill>
              </a:rPr>
              <a:t>seed</a:t>
            </a:r>
            <a:r>
              <a:rPr lang="fr-CA" sz="1600" dirty="0">
                <a:solidFill>
                  <a:srgbClr val="B177BF"/>
                </a:solidFill>
              </a:rPr>
              <a:t> et qu’on doit ensuite </a:t>
            </a:r>
            <a:r>
              <a:rPr lang="fr-CA" sz="1600" b="1" dirty="0">
                <a:solidFill>
                  <a:srgbClr val="B177BF"/>
                </a:solidFill>
              </a:rPr>
              <a:t>mettre à jour la base de données</a:t>
            </a:r>
            <a:r>
              <a:rPr lang="fr-CA" sz="1600" dirty="0">
                <a:solidFill>
                  <a:srgbClr val="B177BF"/>
                </a:solidFill>
              </a:rPr>
              <a:t> !</a:t>
            </a:r>
          </a:p>
          <a:p>
            <a:endParaRPr lang="fr-CA" sz="1600" dirty="0">
              <a:solidFill>
                <a:srgbClr val="B177BF"/>
              </a:solidFill>
            </a:endParaRPr>
          </a:p>
          <a:p>
            <a:pPr algn="ctr"/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migrations add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seedImage</a:t>
            </a:r>
            <a:endParaRPr lang="fr-CA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600" dirty="0">
              <a:solidFill>
                <a:srgbClr val="B177BF"/>
              </a:solidFill>
            </a:endParaRPr>
          </a:p>
          <a:p>
            <a:pPr algn="ctr"/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fr-CA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database update</a:t>
            </a:r>
          </a:p>
        </p:txBody>
      </p:sp>
    </p:spTree>
    <p:extLst>
      <p:ext uri="{BB962C8B-B14F-4D97-AF65-F5344CB8AC3E}">
        <p14:creationId xmlns:p14="http://schemas.microsoft.com/office/powerpoint/2010/main" val="145125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9AC14-4B6B-808B-21ED-D56F90A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Image dans le </a:t>
            </a:r>
            <a:r>
              <a:rPr lang="fr-CA" dirty="0" err="1"/>
              <a:t>seed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834A56-8565-E930-D9C5-B0AD4F151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Image dans le </a:t>
            </a:r>
            <a:r>
              <a:rPr lang="fr-CA" dirty="0" err="1"/>
              <a:t>seed</a:t>
            </a:r>
            <a:endParaRPr lang="fr-CA" dirty="0"/>
          </a:p>
          <a:p>
            <a:pPr lvl="1"/>
            <a:r>
              <a:rPr lang="fr-CA" dirty="0"/>
              <a:t> L’image devrait ensuite être disponible si vous en faites la requête.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8A84E4-6A60-F16D-3AA1-AFA15523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99" y="2149081"/>
            <a:ext cx="5391902" cy="3029373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136DA0-60AE-E67D-8365-86B48897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76" y="5404892"/>
            <a:ext cx="8362047" cy="1192180"/>
          </a:xfrm>
          <a:prstGeom prst="rect">
            <a:avLst/>
          </a:prstGeom>
          <a:ln w="28575">
            <a:solidFill>
              <a:srgbClr val="B177BF"/>
            </a:solidFill>
          </a:ln>
        </p:spPr>
      </p:pic>
    </p:spTree>
    <p:extLst>
      <p:ext uri="{BB962C8B-B14F-4D97-AF65-F5344CB8AC3E}">
        <p14:creationId xmlns:p14="http://schemas.microsoft.com/office/powerpoint/2010/main" val="237489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B7C9F40-FC41-479B-9703-FD2B2A1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noProof="0" dirty="0"/>
              <a:t> </a:t>
            </a:r>
            <a:r>
              <a:rPr lang="en-CA" noProof="0" dirty="0" err="1"/>
              <a:t>En</a:t>
            </a:r>
            <a:r>
              <a:rPr lang="en-CA" noProof="0" dirty="0"/>
              <a:t> résumé, il </a:t>
            </a:r>
            <a:r>
              <a:rPr lang="en-CA" noProof="0" dirty="0" err="1"/>
              <a:t>faudra</a:t>
            </a:r>
            <a:r>
              <a:rPr lang="en-CA" noProof="0" dirty="0"/>
              <a:t> </a:t>
            </a:r>
            <a:r>
              <a:rPr lang="en-CA" noProof="0" dirty="0" err="1"/>
              <a:t>implémenter</a:t>
            </a:r>
            <a:r>
              <a:rPr lang="en-CA" noProof="0" dirty="0"/>
              <a:t>…</a:t>
            </a:r>
          </a:p>
          <a:p>
            <a:pPr lvl="1"/>
            <a:r>
              <a:rPr lang="en-CA" dirty="0"/>
              <a:t> </a:t>
            </a:r>
            <a:r>
              <a:rPr lang="en-CA" dirty="0" err="1"/>
              <a:t>L’envoi</a:t>
            </a:r>
            <a:r>
              <a:rPr lang="en-CA" dirty="0"/>
              <a:t> du client au </a:t>
            </a:r>
            <a:r>
              <a:rPr lang="en-CA" dirty="0" err="1"/>
              <a:t>serveur</a:t>
            </a:r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 </a:t>
            </a:r>
            <a:r>
              <a:rPr lang="en-CA" dirty="0" err="1"/>
              <a:t>L’envoi</a:t>
            </a:r>
            <a:r>
              <a:rPr lang="en-CA" dirty="0"/>
              <a:t> du </a:t>
            </a:r>
            <a:r>
              <a:rPr lang="en-CA" dirty="0" err="1"/>
              <a:t>serveur</a:t>
            </a:r>
            <a:r>
              <a:rPr lang="en-CA" dirty="0"/>
              <a:t> au client</a:t>
            </a:r>
            <a:endParaRPr lang="fr-CA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95017CD-4398-4A31-BAF2-D2A5CB57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Menu du jour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C7CCFE-208E-420C-AFB2-21FF5A9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41" y="311338"/>
            <a:ext cx="488147" cy="46561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3D5CBE4-792A-40B7-FC89-024FD84B0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83" y="2712509"/>
            <a:ext cx="1048225" cy="10482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3297950-726A-7C2C-E9EE-5D0176CA628D}"/>
              </a:ext>
            </a:extLst>
          </p:cNvPr>
          <p:cNvSpPr txBox="1"/>
          <p:nvPr/>
        </p:nvSpPr>
        <p:spPr>
          <a:xfrm>
            <a:off x="2330984" y="2096813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1. L’utilisateur fournit une image à </a:t>
            </a:r>
            <a:r>
              <a:rPr lang="fr-CA" sz="1600" i="1" dirty="0">
                <a:solidFill>
                  <a:srgbClr val="73B3D1"/>
                </a:solidFill>
              </a:rPr>
              <a:t>uploader</a:t>
            </a:r>
            <a:r>
              <a:rPr lang="fr-CA" sz="1600" dirty="0">
                <a:solidFill>
                  <a:srgbClr val="73B3D1"/>
                </a:solidFill>
              </a:rPr>
              <a:t>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985605-88B4-A3C3-0449-7FB952AF6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34" y="2712509"/>
            <a:ext cx="1048225" cy="10482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5F5F33-96F9-6750-BF1D-5570E8FF251F}"/>
              </a:ext>
            </a:extLst>
          </p:cNvPr>
          <p:cNvSpPr txBox="1"/>
          <p:nvPr/>
        </p:nvSpPr>
        <p:spPr>
          <a:xfrm>
            <a:off x="4720471" y="2109372"/>
            <a:ext cx="2359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2. Le projet Angular envoie l’image au serveur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C31AE98-9DEA-C346-538A-D73EC5CFEC30}"/>
              </a:ext>
            </a:extLst>
          </p:cNvPr>
          <p:cNvSpPr/>
          <p:nvPr/>
        </p:nvSpPr>
        <p:spPr>
          <a:xfrm>
            <a:off x="4028314" y="3055205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A930FAD-8377-0C39-81A2-E8CFB550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83" y="2712508"/>
            <a:ext cx="1048225" cy="1048225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20D0FDF3-ABAF-7BD2-83E5-618689F99FE2}"/>
              </a:ext>
            </a:extLst>
          </p:cNvPr>
          <p:cNvSpPr/>
          <p:nvPr/>
        </p:nvSpPr>
        <p:spPr>
          <a:xfrm>
            <a:off x="6811657" y="3041549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5451986-39A8-0E1C-0483-326E1DF02FB0}"/>
              </a:ext>
            </a:extLst>
          </p:cNvPr>
          <p:cNvSpPr txBox="1"/>
          <p:nvPr/>
        </p:nvSpPr>
        <p:spPr>
          <a:xfrm>
            <a:off x="7347497" y="2096812"/>
            <a:ext cx="3104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3. Le projet .NET Core sauvegarde l’image sur le serveur.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C055591-6AB8-3D99-C504-17A192A8A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59" y="5418346"/>
            <a:ext cx="1048225" cy="104822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A762D51-41C9-AB63-0275-E5EDEF27A552}"/>
              </a:ext>
            </a:extLst>
          </p:cNvPr>
          <p:cNvSpPr txBox="1"/>
          <p:nvPr/>
        </p:nvSpPr>
        <p:spPr>
          <a:xfrm>
            <a:off x="743075" y="4765206"/>
            <a:ext cx="244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1. L’utilisateur clique sur une page avec des images.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FBB384B-83E2-DAD0-A017-E6A978485A68}"/>
              </a:ext>
            </a:extLst>
          </p:cNvPr>
          <p:cNvSpPr txBox="1"/>
          <p:nvPr/>
        </p:nvSpPr>
        <p:spPr>
          <a:xfrm>
            <a:off x="3503726" y="4765207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2. Angular demande les images au serveur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B89B7CB-8F18-34AC-0DC7-9B2B976E1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86" y="5351091"/>
            <a:ext cx="1048225" cy="104822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EC439F7E-7340-62EA-FD70-64A4F82710B0}"/>
              </a:ext>
            </a:extLst>
          </p:cNvPr>
          <p:cNvSpPr txBox="1"/>
          <p:nvPr/>
        </p:nvSpPr>
        <p:spPr>
          <a:xfrm>
            <a:off x="6414468" y="4765207"/>
            <a:ext cx="2273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3. Le serveur envoie l’image au client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2D083E3-A55D-D454-4537-6DB3C5AB5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76" y="5351091"/>
            <a:ext cx="1048225" cy="1048225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6302911-0A0B-5E30-73B0-FDFA96413389}"/>
              </a:ext>
            </a:extLst>
          </p:cNvPr>
          <p:cNvSpPr txBox="1"/>
          <p:nvPr/>
        </p:nvSpPr>
        <p:spPr>
          <a:xfrm>
            <a:off x="9171300" y="4765206"/>
            <a:ext cx="2442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4. L’image est affichée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252C43BF-5966-EDC5-3671-B3206FB30D20}"/>
              </a:ext>
            </a:extLst>
          </p:cNvPr>
          <p:cNvSpPr/>
          <p:nvPr/>
        </p:nvSpPr>
        <p:spPr>
          <a:xfrm>
            <a:off x="2609519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B74687B2-9567-21B3-930D-A34B27987D1D}"/>
              </a:ext>
            </a:extLst>
          </p:cNvPr>
          <p:cNvSpPr/>
          <p:nvPr/>
        </p:nvSpPr>
        <p:spPr>
          <a:xfrm>
            <a:off x="5240653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569C284D-08A6-2123-34CB-F88D73EC46D0}"/>
              </a:ext>
            </a:extLst>
          </p:cNvPr>
          <p:cNvSpPr/>
          <p:nvPr/>
        </p:nvSpPr>
        <p:spPr>
          <a:xfrm>
            <a:off x="8157396" y="5713453"/>
            <a:ext cx="1176528" cy="390144"/>
          </a:xfrm>
          <a:prstGeom prst="rightArrow">
            <a:avLst/>
          </a:prstGeom>
          <a:solidFill>
            <a:srgbClr val="73B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6B280BD8-20E8-9995-7B38-97B8E62A4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781" y="5384412"/>
            <a:ext cx="1048225" cy="10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2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Envoyer une image au serveur</a:t>
            </a:r>
          </a:p>
          <a:p>
            <a:pPr lvl="1"/>
            <a:r>
              <a:rPr lang="fr-CA" dirty="0"/>
              <a:t> Tout d’abord, il faut permettre à l’utilisateur d’importer une image pour qu’on l’envoie au serveur.</a:t>
            </a:r>
          </a:p>
          <a:p>
            <a:pPr lvl="2"/>
            <a:r>
              <a:rPr lang="fr-CA" dirty="0"/>
              <a:t>Requête avec </a:t>
            </a:r>
            <a:r>
              <a:rPr lang="fr-CA" dirty="0">
                <a:solidFill>
                  <a:srgbClr val="FA4098"/>
                </a:solidFill>
              </a:rPr>
              <a:t>HttpClient</a:t>
            </a:r>
            <a:r>
              <a:rPr lang="fr-CA" dirty="0"/>
              <a:t>, </a:t>
            </a:r>
            <a:r>
              <a:rPr lang="fr-CA" dirty="0">
                <a:solidFill>
                  <a:srgbClr val="FA4098"/>
                </a:solidFill>
              </a:rPr>
              <a:t>FormData</a:t>
            </a:r>
            <a:r>
              <a:rPr lang="fr-CA" dirty="0"/>
              <a:t> et </a:t>
            </a:r>
            <a:r>
              <a:rPr lang="fr-CA" dirty="0">
                <a:solidFill>
                  <a:srgbClr val="FA4098"/>
                </a:solidFill>
              </a:rPr>
              <a:t>ViewChild</a:t>
            </a:r>
            <a:r>
              <a:rPr lang="fr-CA" dirty="0"/>
              <a:t> </a:t>
            </a:r>
            <a:r>
              <a:rPr lang="en-CA" dirty="0"/>
              <a:t>✅📦👶 (</a:t>
            </a:r>
            <a:r>
              <a:rPr lang="en-CA" dirty="0" err="1"/>
              <a:t>Prochaine</a:t>
            </a:r>
            <a:r>
              <a:rPr lang="en-CA" dirty="0"/>
              <a:t> </a:t>
            </a:r>
            <a:r>
              <a:rPr lang="en-CA" dirty="0" err="1"/>
              <a:t>diapo</a:t>
            </a:r>
            <a:r>
              <a:rPr lang="en-CA" dirty="0"/>
              <a:t>)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Attention de ne pas oublier d’importer </a:t>
            </a:r>
            <a:r>
              <a:rPr lang="fr-CA" b="1" dirty="0"/>
              <a:t>FormsModule</a:t>
            </a:r>
            <a:r>
              <a:rPr lang="fr-CA" dirty="0"/>
              <a:t> dans </a:t>
            </a:r>
            <a:r>
              <a:rPr lang="fr-CA" dirty="0" err="1"/>
              <a:t>app.module.ts</a:t>
            </a:r>
            <a:r>
              <a:rPr lang="fr-CA" dirty="0"/>
              <a:t> !</a:t>
            </a:r>
          </a:p>
          <a:p>
            <a:pPr lvl="1"/>
            <a:endParaRPr lang="fr-CA" dirty="0"/>
          </a:p>
          <a:p>
            <a:pPr lvl="1"/>
            <a:r>
              <a:rPr lang="fr-CA" dirty="0"/>
              <a:t> Il ne faut pas garder le type de contenu </a:t>
            </a:r>
            <a:r>
              <a:rPr lang="fr-CA" sz="2400" dirty="0">
                <a:solidFill>
                  <a:srgbClr val="FA4098"/>
                </a:solidFill>
              </a:rPr>
              <a:t>"</a:t>
            </a:r>
            <a:r>
              <a:rPr lang="fr-CA" sz="2400" dirty="0" err="1">
                <a:solidFill>
                  <a:srgbClr val="FA4098"/>
                </a:solidFill>
              </a:rPr>
              <a:t>Content-Type":"application</a:t>
            </a:r>
            <a:r>
              <a:rPr lang="fr-CA" sz="2400" dirty="0">
                <a:solidFill>
                  <a:srgbClr val="FA4098"/>
                </a:solidFill>
              </a:rPr>
              <a:t>/</a:t>
            </a:r>
            <a:r>
              <a:rPr lang="fr-CA" sz="2400" dirty="0" err="1">
                <a:solidFill>
                  <a:srgbClr val="FA4098"/>
                </a:solidFill>
              </a:rPr>
              <a:t>json</a:t>
            </a:r>
            <a:r>
              <a:rPr lang="fr-CA" sz="2400" dirty="0">
                <a:solidFill>
                  <a:srgbClr val="FA4098"/>
                </a:solidFill>
              </a:rPr>
              <a:t>"</a:t>
            </a:r>
            <a:r>
              <a:rPr lang="fr-CA" sz="2400" dirty="0"/>
              <a:t> (que ce soit dans l’intercepteur ou la fonction), car on envoie une image.</a:t>
            </a:r>
          </a:p>
          <a:p>
            <a:pPr lvl="2"/>
            <a:r>
              <a:rPr lang="fr-CA" dirty="0"/>
              <a:t> Même quand on envoie du JSON, retirer le Content-Type ne dérange généralement pas.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994BD9-331F-4C7B-A2BC-93312E01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05" y="5134513"/>
            <a:ext cx="5346289" cy="104245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</p:spTree>
    <p:extLst>
      <p:ext uri="{BB962C8B-B14F-4D97-AF65-F5344CB8AC3E}">
        <p14:creationId xmlns:p14="http://schemas.microsoft.com/office/powerpoint/2010/main" val="2210045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982A1E0-F1BA-689E-7444-958A023F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24" y="4264716"/>
            <a:ext cx="7673844" cy="243080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Requête avec Angular. (</a:t>
            </a:r>
            <a:r>
              <a:rPr lang="fr-CA" dirty="0" err="1"/>
              <a:t>HttpClient</a:t>
            </a:r>
            <a:r>
              <a:rPr lang="fr-CA" dirty="0"/>
              <a:t> </a:t>
            </a:r>
            <a:r>
              <a:rPr lang="en-CA" dirty="0"/>
              <a:t>📶</a:t>
            </a:r>
            <a:r>
              <a:rPr lang="fr-CA" dirty="0"/>
              <a:t> + </a:t>
            </a:r>
            <a:r>
              <a:rPr lang="fr-CA" dirty="0" err="1"/>
              <a:t>ViewChild</a:t>
            </a:r>
            <a:r>
              <a:rPr lang="fr-CA" dirty="0"/>
              <a:t> </a:t>
            </a:r>
            <a:r>
              <a:rPr lang="en-CA" dirty="0"/>
              <a:t>👶</a:t>
            </a:r>
            <a:r>
              <a:rPr lang="fr-CA" dirty="0"/>
              <a:t>)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6BD5D5-B124-4556-A3FD-052F05065AE9}"/>
              </a:ext>
            </a:extLst>
          </p:cNvPr>
          <p:cNvSpPr txBox="1"/>
          <p:nvPr/>
        </p:nvSpPr>
        <p:spPr>
          <a:xfrm>
            <a:off x="183695" y="2216646"/>
            <a:ext cx="5211265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Ceci est une </a:t>
            </a:r>
            <a:r>
              <a:rPr lang="fr-CA" sz="1600" b="1" dirty="0">
                <a:solidFill>
                  <a:srgbClr val="73B3D1"/>
                </a:solidFill>
              </a:rPr>
              <a:t>« template reference variable </a:t>
            </a:r>
            <a:r>
              <a:rPr lang="fr-CA" sz="1600" dirty="0">
                <a:solidFill>
                  <a:srgbClr val="73B3D1"/>
                </a:solidFill>
              </a:rPr>
              <a:t>» (</a:t>
            </a:r>
            <a:r>
              <a:rPr lang="fr-CA" sz="1600" dirty="0">
                <a:solidFill>
                  <a:srgbClr val="FA4098"/>
                </a:solidFill>
              </a:rPr>
              <a:t>#fileuploadviewchild</a:t>
            </a:r>
            <a:r>
              <a:rPr lang="fr-CA" sz="1600" dirty="0">
                <a:solidFill>
                  <a:srgbClr val="73B3D1"/>
                </a:solidFill>
              </a:rPr>
              <a:t>), mais cette fois-ci on aimerait transmettre cette variable au composant.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78F01D-F644-4A6F-87A6-0E6D22140AF4}"/>
              </a:ext>
            </a:extLst>
          </p:cNvPr>
          <p:cNvSpPr txBox="1"/>
          <p:nvPr/>
        </p:nvSpPr>
        <p:spPr>
          <a:xfrm>
            <a:off x="232146" y="3105930"/>
            <a:ext cx="3942826" cy="181588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@ViewChild </a:t>
            </a:r>
            <a:r>
              <a:rPr lang="fr-CA" sz="1600" dirty="0">
                <a:solidFill>
                  <a:srgbClr val="73B3D1"/>
                </a:solidFill>
              </a:rPr>
              <a:t>permet d’aller chercher une variable de référence dans le template.  On doit spécifier le nom exact en premier paramètre. (sans le </a:t>
            </a:r>
            <a:r>
              <a:rPr lang="fr-CA" sz="1600" dirty="0">
                <a:solidFill>
                  <a:srgbClr val="FA4098"/>
                </a:solidFill>
              </a:rPr>
              <a:t>#</a:t>
            </a:r>
            <a:r>
              <a:rPr lang="fr-CA" sz="1600" dirty="0">
                <a:solidFill>
                  <a:srgbClr val="73B3D1"/>
                </a:solidFill>
              </a:rPr>
              <a:t>) En gros, ça transforme un </a:t>
            </a:r>
            <a:r>
              <a:rPr lang="fr-CA" sz="1600" dirty="0">
                <a:solidFill>
                  <a:srgbClr val="FA4098"/>
                </a:solidFill>
              </a:rPr>
              <a:t>élément HTML</a:t>
            </a:r>
            <a:r>
              <a:rPr lang="fr-CA" sz="1600" dirty="0">
                <a:solidFill>
                  <a:srgbClr val="73B3D1"/>
                </a:solidFill>
              </a:rPr>
              <a:t> en </a:t>
            </a:r>
            <a:r>
              <a:rPr lang="fr-CA" sz="1600" dirty="0">
                <a:solidFill>
                  <a:srgbClr val="FA4098"/>
                </a:solidFill>
              </a:rPr>
              <a:t>variable </a:t>
            </a:r>
            <a:r>
              <a:rPr lang="fr-CA" sz="1600" dirty="0" err="1">
                <a:solidFill>
                  <a:srgbClr val="FA4098"/>
                </a:solidFill>
              </a:rPr>
              <a:t>TypeScript</a:t>
            </a:r>
            <a:r>
              <a:rPr lang="fr-CA" sz="1600" dirty="0">
                <a:solidFill>
                  <a:srgbClr val="73B3D1"/>
                </a:solidFill>
              </a:rPr>
              <a:t>. (Comme ça on peut accéder au fichier dans l’input)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5F64A4D-6A43-440E-B356-3E67FB01B39F}"/>
              </a:ext>
            </a:extLst>
          </p:cNvPr>
          <p:cNvSpPr txBox="1"/>
          <p:nvPr/>
        </p:nvSpPr>
        <p:spPr>
          <a:xfrm>
            <a:off x="520783" y="5030029"/>
            <a:ext cx="3378133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B3D1"/>
                </a:solidFill>
              </a:rPr>
              <a:t>• Préparation d’un </a:t>
            </a:r>
            <a:r>
              <a:rPr lang="fr-CA" sz="1600" dirty="0" err="1">
                <a:solidFill>
                  <a:srgbClr val="FA4098"/>
                </a:solidFill>
              </a:rPr>
              <a:t>Form</a:t>
            </a:r>
            <a:r>
              <a:rPr lang="fr-CA" sz="1600" dirty="0">
                <a:solidFill>
                  <a:srgbClr val="FA4098"/>
                </a:solidFill>
              </a:rPr>
              <a:t> Data </a:t>
            </a:r>
            <a:r>
              <a:rPr lang="fr-CA" sz="1600" dirty="0">
                <a:solidFill>
                  <a:srgbClr val="73B3D1"/>
                </a:solidFill>
              </a:rPr>
              <a:t>si l’input est bien rempli dans la page HTML.</a:t>
            </a:r>
          </a:p>
          <a:p>
            <a:endParaRPr lang="fr-CA" sz="1600" dirty="0">
              <a:solidFill>
                <a:srgbClr val="73B3D1"/>
              </a:solidFill>
            </a:endParaRPr>
          </a:p>
          <a:p>
            <a:r>
              <a:rPr lang="fr-CA" sz="1600" dirty="0">
                <a:solidFill>
                  <a:srgbClr val="73B3D1"/>
                </a:solidFill>
              </a:rPr>
              <a:t>• Envoi du </a:t>
            </a:r>
            <a:r>
              <a:rPr lang="fr-CA" sz="1600" dirty="0" err="1">
                <a:solidFill>
                  <a:srgbClr val="FA4098"/>
                </a:solidFill>
              </a:rPr>
              <a:t>Form</a:t>
            </a:r>
            <a:r>
              <a:rPr lang="fr-CA" sz="1600" dirty="0">
                <a:solidFill>
                  <a:srgbClr val="FA4098"/>
                </a:solidFill>
              </a:rPr>
              <a:t> Data </a:t>
            </a:r>
            <a:r>
              <a:rPr lang="fr-CA" sz="1600" dirty="0">
                <a:solidFill>
                  <a:srgbClr val="73B3D1"/>
                </a:solidFill>
              </a:rPr>
              <a:t>à l’API.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52F8631-7DC2-42C3-BB13-4B6FC0F1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753" y="837048"/>
            <a:ext cx="3243913" cy="38584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9C64B40-F56E-4C8B-BC84-7A265BE1FF8A}"/>
              </a:ext>
            </a:extLst>
          </p:cNvPr>
          <p:cNvSpPr txBox="1"/>
          <p:nvPr/>
        </p:nvSpPr>
        <p:spPr>
          <a:xfrm>
            <a:off x="9383662" y="4223957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Classe du composant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57CDD9-2CBC-F1C5-9D1F-CA9F48912B29}"/>
              </a:ext>
            </a:extLst>
          </p:cNvPr>
          <p:cNvSpPr/>
          <p:nvPr/>
        </p:nvSpPr>
        <p:spPr>
          <a:xfrm>
            <a:off x="4572000" y="6195254"/>
            <a:ext cx="7485888" cy="351850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6DB77B-9F98-8E3F-F620-8B1C3C5B1C9C}"/>
              </a:ext>
            </a:extLst>
          </p:cNvPr>
          <p:cNvSpPr/>
          <p:nvPr/>
        </p:nvSpPr>
        <p:spPr>
          <a:xfrm>
            <a:off x="4474464" y="4296915"/>
            <a:ext cx="3511296" cy="1835995"/>
          </a:xfrm>
          <a:prstGeom prst="rect">
            <a:avLst/>
          </a:prstGeom>
          <a:noFill/>
          <a:ln>
            <a:solidFill>
              <a:srgbClr val="FA40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8014EF9-C606-AD51-A963-CE35AC13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25" y="3105930"/>
            <a:ext cx="7087589" cy="695422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5B598B9-E2C3-4537-B24E-5705D63D8D4A}"/>
              </a:ext>
            </a:extLst>
          </p:cNvPr>
          <p:cNvSpPr txBox="1"/>
          <p:nvPr/>
        </p:nvSpPr>
        <p:spPr>
          <a:xfrm>
            <a:off x="9386910" y="3103001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Classe du composant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F19693B-5757-581D-D64F-70CBC967F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471" y="2310815"/>
            <a:ext cx="6344535" cy="504895"/>
          </a:xfrm>
          <a:prstGeom prst="rect">
            <a:avLst/>
          </a:prstGeom>
          <a:ln w="28575">
            <a:solidFill>
              <a:srgbClr val="73B3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ED47B44-D8CD-40B3-850A-D5BA5C228523}"/>
              </a:ext>
            </a:extLst>
          </p:cNvPr>
          <p:cNvSpPr txBox="1"/>
          <p:nvPr/>
        </p:nvSpPr>
        <p:spPr>
          <a:xfrm>
            <a:off x="9286965" y="2034403"/>
            <a:ext cx="2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400" dirty="0">
                <a:solidFill>
                  <a:srgbClr val="73B3D1"/>
                </a:solidFill>
              </a:rPr>
              <a:t>Template HTML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CF6B7CA-A211-D392-47D1-94FC7A29E194}"/>
              </a:ext>
            </a:extLst>
          </p:cNvPr>
          <p:cNvCxnSpPr>
            <a:cxnSpLocks/>
          </p:cNvCxnSpPr>
          <p:nvPr/>
        </p:nvCxnSpPr>
        <p:spPr>
          <a:xfrm flipV="1">
            <a:off x="3763754" y="5235336"/>
            <a:ext cx="728998" cy="11465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6E44F766-8E9F-4AA3-F4FB-D0FA2E765E6F}"/>
              </a:ext>
            </a:extLst>
          </p:cNvPr>
          <p:cNvCxnSpPr>
            <a:cxnSpLocks/>
          </p:cNvCxnSpPr>
          <p:nvPr/>
        </p:nvCxnSpPr>
        <p:spPr>
          <a:xfrm flipV="1">
            <a:off x="4272891" y="2342180"/>
            <a:ext cx="2918314" cy="86273"/>
          </a:xfrm>
          <a:prstGeom prst="curvedConnector4">
            <a:avLst>
              <a:gd name="adj1" fmla="val 37780"/>
              <a:gd name="adj2" fmla="val 336017"/>
            </a:avLst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EED61D9-1528-2635-2D2A-B0DEEDF59B94}"/>
              </a:ext>
            </a:extLst>
          </p:cNvPr>
          <p:cNvCxnSpPr>
            <a:cxnSpLocks/>
          </p:cNvCxnSpPr>
          <p:nvPr/>
        </p:nvCxnSpPr>
        <p:spPr>
          <a:xfrm>
            <a:off x="3129531" y="5918116"/>
            <a:ext cx="1442469" cy="455924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BF9ABA0D-3F7B-2334-0E8B-E078DBE6C6E2}"/>
              </a:ext>
            </a:extLst>
          </p:cNvPr>
          <p:cNvCxnSpPr>
            <a:cxnSpLocks/>
          </p:cNvCxnSpPr>
          <p:nvPr/>
        </p:nvCxnSpPr>
        <p:spPr>
          <a:xfrm>
            <a:off x="3982599" y="3688221"/>
            <a:ext cx="1192905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8FAD3BD-6460-A618-6484-3A1F589A9E30}"/>
              </a:ext>
            </a:extLst>
          </p:cNvPr>
          <p:cNvSpPr/>
          <p:nvPr/>
        </p:nvSpPr>
        <p:spPr>
          <a:xfrm>
            <a:off x="6284976" y="2310815"/>
            <a:ext cx="1792224" cy="281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F3F8FD-62D2-AEE8-1ECE-03EDF2785DA1}"/>
              </a:ext>
            </a:extLst>
          </p:cNvPr>
          <p:cNvSpPr/>
          <p:nvPr/>
        </p:nvSpPr>
        <p:spPr>
          <a:xfrm>
            <a:off x="2470550" y="2256548"/>
            <a:ext cx="1792224" cy="281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668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3838CFA-8028-4AF9-A54B-7D09D5C9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 d’images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2564EE9-BB2B-4A61-9C2D-7AB78F7E1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Nous allons aborder les étapes à réaliser pour pouvoir ...</a:t>
            </a:r>
          </a:p>
          <a:p>
            <a:pPr lvl="2"/>
            <a:r>
              <a:rPr lang="fr-CA" dirty="0"/>
              <a:t> Recevoir un fichier image envoyé par l’application Angular</a:t>
            </a:r>
          </a:p>
          <a:p>
            <a:pPr lvl="2"/>
            <a:r>
              <a:rPr lang="fr-CA" dirty="0"/>
              <a:t> Stocker cette image sur le </a:t>
            </a:r>
            <a:r>
              <a:rPr lang="fr-CA" b="1" dirty="0"/>
              <a:t>Disque</a:t>
            </a:r>
            <a:r>
              <a:rPr lang="fr-CA" dirty="0"/>
              <a:t> tout en gardant une référence en base de données.</a:t>
            </a:r>
          </a:p>
          <a:p>
            <a:pPr lvl="2"/>
            <a:r>
              <a:rPr lang="fr-CA" dirty="0"/>
              <a:t> Envoyer une image spécifique à l’application Angular sur demande (Pour que l’application cliente puisse l’afficher)</a:t>
            </a:r>
          </a:p>
          <a:p>
            <a:pPr lvl="2"/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1 </a:t>
            </a:r>
            <a:r>
              <a:rPr lang="fr-CA" dirty="0"/>
              <a:t>: Model qui contient une image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2E912C-B980-412D-82CE-863D6D07ADF3}"/>
              </a:ext>
            </a:extLst>
          </p:cNvPr>
          <p:cNvSpPr txBox="1"/>
          <p:nvPr/>
        </p:nvSpPr>
        <p:spPr>
          <a:xfrm>
            <a:off x="520783" y="4419553"/>
            <a:ext cx="4881727" cy="193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Id</a:t>
            </a:r>
            <a:r>
              <a:rPr lang="fr-CA" sz="1600" dirty="0">
                <a:solidFill>
                  <a:srgbClr val="739CD1"/>
                </a:solidFill>
              </a:rPr>
              <a:t> : Nécessaire pour stocker en BD. Assigné automatiquement par Entity Framework.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FileName </a:t>
            </a:r>
            <a:r>
              <a:rPr lang="fr-CA" sz="1600" dirty="0">
                <a:solidFill>
                  <a:srgbClr val="739CD1"/>
                </a:solidFill>
              </a:rPr>
              <a:t>: Nom du fichier image. Il devra être unique et sera assigné aléatoirement sous forme d’un GUID.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</a:t>
            </a:r>
            <a:r>
              <a:rPr lang="fr-CA" sz="1600" dirty="0">
                <a:solidFill>
                  <a:srgbClr val="FA4098"/>
                </a:solidFill>
              </a:rPr>
              <a:t>MimeType</a:t>
            </a:r>
            <a:r>
              <a:rPr lang="fr-CA" sz="1600" dirty="0">
                <a:solidFill>
                  <a:srgbClr val="739CD1"/>
                </a:solidFill>
              </a:rPr>
              <a:t> : Type de fichier image. (png, jpeg, etc.)</a:t>
            </a:r>
          </a:p>
          <a:p>
            <a:pPr>
              <a:spcAft>
                <a:spcPts val="300"/>
              </a:spcAft>
            </a:pPr>
            <a:r>
              <a:rPr lang="fr-CA" sz="1600" dirty="0">
                <a:solidFill>
                  <a:srgbClr val="739CD1"/>
                </a:solidFill>
              </a:rPr>
              <a:t>• Facultativement, on peut ajouter un </a:t>
            </a:r>
            <a:r>
              <a:rPr lang="fr-CA" sz="1600" dirty="0">
                <a:solidFill>
                  <a:srgbClr val="FA4098"/>
                </a:solidFill>
              </a:rPr>
              <a:t>Nom</a:t>
            </a:r>
            <a:r>
              <a:rPr lang="fr-CA" sz="1600" dirty="0">
                <a:solidFill>
                  <a:srgbClr val="739CD1"/>
                </a:solidFill>
              </a:rPr>
              <a:t> à l’image, ou encore une référence vers un autre objet...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BABE42-9BE9-41F3-A9B6-EB0C56ED28B8}"/>
              </a:ext>
            </a:extLst>
          </p:cNvPr>
          <p:cNvSpPr txBox="1"/>
          <p:nvPr/>
        </p:nvSpPr>
        <p:spPr>
          <a:xfrm>
            <a:off x="6291743" y="3125159"/>
            <a:ext cx="5162617" cy="1077218"/>
          </a:xfrm>
          <a:prstGeom prst="rect">
            <a:avLst/>
          </a:prstGeom>
          <a:noFill/>
          <a:ln w="28575">
            <a:solidFill>
              <a:srgbClr val="739CD1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739CD1"/>
                </a:solidFill>
              </a:rPr>
              <a:t>Si vous aviez déjà un model pour les images et que vous le modifiez, n’oubliez pas que </a:t>
            </a:r>
            <a:r>
              <a:rPr lang="fr-CA" sz="1600" b="1" dirty="0">
                <a:solidFill>
                  <a:srgbClr val="FA4098"/>
                </a:solidFill>
              </a:rPr>
              <a:t>dès qu’on modifie un model, on doit refaire les migrations Entity Framework et mettre à jour ou recréer la BD !</a:t>
            </a:r>
            <a:r>
              <a:rPr lang="fr-CA" sz="1600" dirty="0">
                <a:solidFill>
                  <a:srgbClr val="739CD1"/>
                </a:solidFill>
              </a:rPr>
              <a:t> </a:t>
            </a:r>
            <a:r>
              <a:rPr lang="en-CA" sz="1600" dirty="0">
                <a:solidFill>
                  <a:srgbClr val="739CD1"/>
                </a:solidFill>
              </a:rPr>
              <a:t>😠🔥</a:t>
            </a:r>
            <a:endParaRPr lang="fr-CA" sz="1600" dirty="0">
              <a:solidFill>
                <a:srgbClr val="739CD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39534B3-0B3C-C494-2999-AE9A9037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18" y="5169497"/>
            <a:ext cx="1562562" cy="537931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DDFAA77-2EF4-E710-1D66-4CCDF192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07" y="4399227"/>
            <a:ext cx="3724795" cy="19719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7D3911F-29F9-D968-14AE-19EA5685C53F}"/>
              </a:ext>
            </a:extLst>
          </p:cNvPr>
          <p:cNvSpPr txBox="1"/>
          <p:nvPr/>
        </p:nvSpPr>
        <p:spPr>
          <a:xfrm>
            <a:off x="5585921" y="6396335"/>
            <a:ext cx="494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u="sng" dirty="0">
                <a:solidFill>
                  <a:srgbClr val="FA4098"/>
                </a:solidFill>
              </a:rPr>
              <a:t>Très important</a:t>
            </a:r>
            <a:r>
              <a:rPr lang="fr-CA" sz="1200" dirty="0">
                <a:solidFill>
                  <a:srgbClr val="739CD1"/>
                </a:solidFill>
              </a:rPr>
              <a:t> de permettre à </a:t>
            </a:r>
            <a:r>
              <a:rPr lang="fr-CA" sz="1200" dirty="0" err="1">
                <a:solidFill>
                  <a:srgbClr val="FA4098"/>
                </a:solidFill>
              </a:rPr>
              <a:t>FileName</a:t>
            </a:r>
            <a:r>
              <a:rPr lang="fr-CA" sz="1200" dirty="0">
                <a:solidFill>
                  <a:srgbClr val="739CD1"/>
                </a:solidFill>
              </a:rPr>
              <a:t> et </a:t>
            </a:r>
            <a:r>
              <a:rPr lang="fr-CA" sz="1200" dirty="0" err="1">
                <a:solidFill>
                  <a:srgbClr val="FA4098"/>
                </a:solidFill>
              </a:rPr>
              <a:t>MimeType</a:t>
            </a:r>
            <a:r>
              <a:rPr lang="fr-CA" sz="1200" dirty="0">
                <a:solidFill>
                  <a:srgbClr val="739CD1"/>
                </a:solidFill>
              </a:rPr>
              <a:t> d’être </a:t>
            </a:r>
            <a:r>
              <a:rPr lang="fr-CA" sz="1200" i="1" dirty="0" err="1">
                <a:solidFill>
                  <a:srgbClr val="FA4098"/>
                </a:solidFill>
              </a:rPr>
              <a:t>null</a:t>
            </a:r>
            <a:r>
              <a:rPr lang="fr-CA" sz="1200" dirty="0">
                <a:solidFill>
                  <a:srgbClr val="739CD1"/>
                </a:solidFill>
              </a:rPr>
              <a:t> car ils seront vides initialement quand on créera un </a:t>
            </a:r>
            <a:r>
              <a:rPr lang="fr-CA" sz="1200" dirty="0" err="1">
                <a:solidFill>
                  <a:srgbClr val="739CD1"/>
                </a:solidFill>
              </a:rPr>
              <a:t>Birb</a:t>
            </a:r>
            <a:r>
              <a:rPr lang="fr-CA" sz="1200" dirty="0">
                <a:solidFill>
                  <a:srgbClr val="739CD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426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 d’images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83" y="1156668"/>
            <a:ext cx="11118135" cy="5026393"/>
          </a:xfrm>
        </p:spPr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2</a:t>
            </a:r>
            <a:r>
              <a:rPr lang="fr-CA" dirty="0"/>
              <a:t> : Contrôleur avec gestion d’images</a:t>
            </a:r>
          </a:p>
          <a:p>
            <a:pPr lvl="2"/>
            <a:r>
              <a:rPr lang="fr-CA" dirty="0"/>
              <a:t> Si vous n’avez pas de contrôleur pour le model créé à l’</a:t>
            </a:r>
            <a:r>
              <a:rPr lang="fr-CA" dirty="0">
                <a:solidFill>
                  <a:srgbClr val="FA4098"/>
                </a:solidFill>
              </a:rPr>
              <a:t>étape 1</a:t>
            </a:r>
            <a:r>
              <a:rPr lang="fr-CA" dirty="0"/>
              <a:t>, il faut le créer.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3A16F1-AE57-460F-9B6D-70744200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83" y="2536475"/>
            <a:ext cx="5415155" cy="19711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43926AA-3DF9-4583-9357-D2EFBD46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03" y="2723602"/>
            <a:ext cx="5592727" cy="1715858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0125002-EF7C-458D-ACEF-50FF2F10A5EC}"/>
              </a:ext>
            </a:extLst>
          </p:cNvPr>
          <p:cNvSpPr txBox="1"/>
          <p:nvPr/>
        </p:nvSpPr>
        <p:spPr>
          <a:xfrm>
            <a:off x="8510016" y="5120640"/>
            <a:ext cx="3541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39CD1"/>
                </a:solidFill>
              </a:rPr>
              <a:t>Notons qu’un </a:t>
            </a:r>
            <a:r>
              <a:rPr lang="fr-CA">
                <a:solidFill>
                  <a:srgbClr val="FA4098"/>
                </a:solidFill>
              </a:rPr>
              <a:t>DbSet&lt;&gt;</a:t>
            </a:r>
            <a:r>
              <a:rPr lang="fr-CA">
                <a:solidFill>
                  <a:srgbClr val="739CD1"/>
                </a:solidFill>
              </a:rPr>
              <a:t> sera ajouté dans le </a:t>
            </a:r>
            <a:r>
              <a:rPr lang="fr-CA">
                <a:solidFill>
                  <a:srgbClr val="FA4098"/>
                </a:solidFill>
              </a:rPr>
              <a:t>DbContext </a:t>
            </a:r>
            <a:r>
              <a:rPr lang="fr-CA">
                <a:solidFill>
                  <a:srgbClr val="739CD1"/>
                </a:solidFill>
              </a:rPr>
              <a:t>pour accommoder ce nouveau Model.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CA6081-FB4E-C075-8702-ADA3F6429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34" y="4622335"/>
            <a:ext cx="5828234" cy="205974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</p:spTree>
    <p:extLst>
      <p:ext uri="{BB962C8B-B14F-4D97-AF65-F5344CB8AC3E}">
        <p14:creationId xmlns:p14="http://schemas.microsoft.com/office/powerpoint/2010/main" val="42804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622E3BFD-1810-0047-21DD-25055B84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15" y="2970226"/>
            <a:ext cx="5715798" cy="160995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7228AC8-7BB7-4F9E-ADF2-C6354014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Formulaire Angular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1DA00E8-E152-43EA-807F-91111BC46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pPr lvl="2"/>
            <a:r>
              <a:rPr lang="fr-CA" dirty="0"/>
              <a:t> Récupérer le fichier envoyé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080E56-D1DF-4814-BB0A-7F18E9208FBF}"/>
              </a:ext>
            </a:extLst>
          </p:cNvPr>
          <p:cNvSpPr txBox="1"/>
          <p:nvPr/>
        </p:nvSpPr>
        <p:spPr>
          <a:xfrm>
            <a:off x="298688" y="2532805"/>
            <a:ext cx="4768892" cy="424731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739CD1"/>
                </a:solidFill>
              </a:rPr>
              <a:t>• Pour récupérer le fichier, on récupère le </a:t>
            </a:r>
            <a:r>
              <a:rPr lang="fr-CA" b="1" dirty="0">
                <a:solidFill>
                  <a:srgbClr val="739CD1"/>
                </a:solidFill>
              </a:rPr>
              <a:t>corps de la requête</a:t>
            </a:r>
            <a:r>
              <a:rPr lang="fr-CA" dirty="0">
                <a:solidFill>
                  <a:srgbClr val="739CD1"/>
                </a:solidFill>
              </a:rPr>
              <a:t> sous forme de </a:t>
            </a:r>
            <a:r>
              <a:rPr lang="fr-CA" dirty="0">
                <a:solidFill>
                  <a:srgbClr val="FA4098"/>
                </a:solidFill>
              </a:rPr>
              <a:t>IFormCollection</a:t>
            </a:r>
            <a:r>
              <a:rPr lang="fr-CA" dirty="0">
                <a:solidFill>
                  <a:srgbClr val="739CD1"/>
                </a:solidFill>
              </a:rPr>
              <a:t>. Le fichier sera disponible dans la propriété </a:t>
            </a:r>
            <a:r>
              <a:rPr lang="fr-CA" dirty="0">
                <a:solidFill>
                  <a:srgbClr val="FA4098"/>
                </a:solidFill>
              </a:rPr>
              <a:t>.Files</a:t>
            </a:r>
          </a:p>
          <a:p>
            <a:endParaRPr lang="fr-CA" dirty="0">
              <a:solidFill>
                <a:srgbClr val="FA4098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</a:t>
            </a:r>
            <a:r>
              <a:rPr lang="fr-CA" dirty="0">
                <a:solidFill>
                  <a:srgbClr val="FA4098"/>
                </a:solidFill>
              </a:rPr>
              <a:t>.GetFile("clé")</a:t>
            </a:r>
            <a:r>
              <a:rPr lang="fr-CA" dirty="0">
                <a:solidFill>
                  <a:srgbClr val="739CD1"/>
                </a:solidFill>
              </a:rPr>
              <a:t> permet de récupérer un fichier spécifique dans le </a:t>
            </a:r>
            <a:r>
              <a:rPr lang="fr-CA" dirty="0" err="1">
                <a:solidFill>
                  <a:srgbClr val="739CD1"/>
                </a:solidFill>
              </a:rPr>
              <a:t>formData</a:t>
            </a:r>
            <a:r>
              <a:rPr lang="fr-CA" dirty="0">
                <a:solidFill>
                  <a:srgbClr val="739CD1"/>
                </a:solidFill>
              </a:rPr>
              <a:t>. La </a:t>
            </a:r>
            <a:r>
              <a:rPr lang="fr-CA" dirty="0">
                <a:solidFill>
                  <a:srgbClr val="FA4098"/>
                </a:solidFill>
              </a:rPr>
              <a:t>clé</a:t>
            </a:r>
            <a:r>
              <a:rPr lang="fr-CA" dirty="0">
                <a:solidFill>
                  <a:srgbClr val="739CD1"/>
                </a:solidFill>
              </a:rPr>
              <a:t> doit correspondre au </a:t>
            </a:r>
            <a:r>
              <a:rPr lang="fr-CA" b="1" dirty="0">
                <a:solidFill>
                  <a:srgbClr val="739CD1"/>
                </a:solidFill>
              </a:rPr>
              <a:t>nom</a:t>
            </a:r>
            <a:r>
              <a:rPr lang="fr-CA" dirty="0">
                <a:solidFill>
                  <a:srgbClr val="739CD1"/>
                </a:solidFill>
              </a:rPr>
              <a:t> que vous aviez donné au fichier sur </a:t>
            </a:r>
            <a:r>
              <a:rPr lang="fr-CA" b="1" dirty="0">
                <a:solidFill>
                  <a:srgbClr val="739CD1"/>
                </a:solidFill>
              </a:rPr>
              <a:t>Angular</a:t>
            </a:r>
            <a:r>
              <a:rPr lang="fr-CA" dirty="0">
                <a:solidFill>
                  <a:srgbClr val="739CD1"/>
                </a:solidFill>
              </a:rPr>
              <a:t> !</a:t>
            </a:r>
          </a:p>
          <a:p>
            <a:endParaRPr lang="fr-CA" dirty="0">
              <a:solidFill>
                <a:srgbClr val="739CD1"/>
              </a:solidFill>
            </a:endParaRPr>
          </a:p>
          <a:p>
            <a:r>
              <a:rPr lang="fr-CA" dirty="0">
                <a:solidFill>
                  <a:srgbClr val="739CD1"/>
                </a:solidFill>
              </a:rPr>
              <a:t>• L’annotation </a:t>
            </a:r>
            <a:r>
              <a:rPr lang="fr-CA" dirty="0">
                <a:solidFill>
                  <a:srgbClr val="FA4098"/>
                </a:solidFill>
              </a:rPr>
              <a:t>[DisableRequestSizeLimit]</a:t>
            </a:r>
            <a:r>
              <a:rPr lang="fr-CA" dirty="0">
                <a:solidFill>
                  <a:srgbClr val="739CD1"/>
                </a:solidFill>
              </a:rPr>
              <a:t>, permet, si c’est un enjeu, d’envoyer des images de grande taille ou d’envoyer plusieurs images avec une grande taille totale. En temps normal, la limite est de </a:t>
            </a:r>
            <a:r>
              <a:rPr lang="fr-CA" dirty="0">
                <a:solidFill>
                  <a:srgbClr val="FA4098"/>
                </a:solidFill>
              </a:rPr>
              <a:t>28.6 Mo </a:t>
            </a:r>
            <a:r>
              <a:rPr lang="fr-CA" dirty="0">
                <a:solidFill>
                  <a:srgbClr val="739CD1"/>
                </a:solidFill>
              </a:rPr>
              <a:t>sans cette annotation. (Ce qui est déjà beaucoup)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DEF95466-A975-4D6B-94B3-AA9980F56000}"/>
              </a:ext>
            </a:extLst>
          </p:cNvPr>
          <p:cNvSpPr/>
          <p:nvPr/>
        </p:nvSpPr>
        <p:spPr>
          <a:xfrm>
            <a:off x="5383286" y="4236964"/>
            <a:ext cx="1010874" cy="287447"/>
          </a:xfrm>
          <a:prstGeom prst="rightArrow">
            <a:avLst/>
          </a:prstGeom>
          <a:solidFill>
            <a:srgbClr val="FA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D48F516-0D75-2FF0-FDDF-3F90F64B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62" y="4878188"/>
            <a:ext cx="4115374" cy="476316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FFA6E7E-A622-443C-A00D-EFA6A8C492FD}"/>
              </a:ext>
            </a:extLst>
          </p:cNvPr>
          <p:cNvCxnSpPr>
            <a:cxnSpLocks/>
          </p:cNvCxnSpPr>
          <p:nvPr/>
        </p:nvCxnSpPr>
        <p:spPr>
          <a:xfrm flipV="1">
            <a:off x="8731614" y="4637488"/>
            <a:ext cx="1453652" cy="462447"/>
          </a:xfrm>
          <a:prstGeom prst="straightConnector1">
            <a:avLst/>
          </a:prstGeom>
          <a:ln w="57150">
            <a:solidFill>
              <a:srgbClr val="FA4098">
                <a:alpha val="4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B5339D7-9C12-EE93-2775-BD1AB4C8B2BC}"/>
              </a:ext>
            </a:extLst>
          </p:cNvPr>
          <p:cNvSpPr txBox="1"/>
          <p:nvPr/>
        </p:nvSpPr>
        <p:spPr>
          <a:xfrm>
            <a:off x="5383286" y="2359426"/>
            <a:ext cx="6763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FA4098"/>
                </a:solidFill>
              </a:rPr>
              <a:t>Attention</a:t>
            </a:r>
            <a:r>
              <a:rPr lang="fr-CA" sz="1400" dirty="0">
                <a:solidFill>
                  <a:srgbClr val="739CD1"/>
                </a:solidFill>
              </a:rPr>
              <a:t> : Dans cet exemple, le but de l’action n’est pas de </a:t>
            </a:r>
            <a:r>
              <a:rPr lang="fr-CA" sz="1400" b="1" dirty="0">
                <a:solidFill>
                  <a:srgbClr val="739CD1"/>
                </a:solidFill>
              </a:rPr>
              <a:t>POST</a:t>
            </a:r>
            <a:r>
              <a:rPr lang="fr-CA" sz="1400" dirty="0">
                <a:solidFill>
                  <a:srgbClr val="739CD1"/>
                </a:solidFill>
              </a:rPr>
              <a:t> un </a:t>
            </a:r>
            <a:r>
              <a:rPr lang="fr-CA" sz="1400" b="1" dirty="0" err="1">
                <a:solidFill>
                  <a:srgbClr val="FA4098"/>
                </a:solidFill>
              </a:rPr>
              <a:t>Birb</a:t>
            </a:r>
            <a:r>
              <a:rPr lang="fr-CA" sz="1400" b="1" dirty="0">
                <a:solidFill>
                  <a:srgbClr val="FA4098"/>
                </a:solidFill>
              </a:rPr>
              <a:t> entier</a:t>
            </a:r>
            <a:r>
              <a:rPr lang="fr-CA" sz="1400" dirty="0">
                <a:solidFill>
                  <a:srgbClr val="739CD1"/>
                </a:solidFill>
              </a:rPr>
              <a:t>, seulement une </a:t>
            </a:r>
            <a:r>
              <a:rPr lang="fr-CA" sz="1400" u="sng" dirty="0">
                <a:solidFill>
                  <a:srgbClr val="739CD1"/>
                </a:solidFill>
              </a:rPr>
              <a:t>image</a:t>
            </a:r>
            <a:r>
              <a:rPr lang="fr-CA" sz="1400" dirty="0">
                <a:solidFill>
                  <a:srgbClr val="739CD1"/>
                </a:solidFill>
              </a:rPr>
              <a:t> qu’on associera avec le </a:t>
            </a:r>
            <a:r>
              <a:rPr lang="fr-CA" sz="1400" dirty="0" err="1">
                <a:solidFill>
                  <a:srgbClr val="FA4098"/>
                </a:solidFill>
              </a:rPr>
              <a:t>birb</a:t>
            </a:r>
            <a:r>
              <a:rPr lang="fr-CA" sz="1400" dirty="0">
                <a:solidFill>
                  <a:srgbClr val="739CD1"/>
                </a:solidFill>
              </a:rPr>
              <a:t> qui possède l’</a:t>
            </a:r>
            <a:r>
              <a:rPr lang="fr-CA" sz="1400" dirty="0">
                <a:solidFill>
                  <a:srgbClr val="FA4098"/>
                </a:solidFill>
              </a:rPr>
              <a:t>id</a:t>
            </a:r>
            <a:r>
              <a:rPr lang="fr-CA" sz="1400" dirty="0">
                <a:solidFill>
                  <a:srgbClr val="739CD1"/>
                </a:solidFill>
              </a:rPr>
              <a:t> envoyé dans la requête.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E7D2A49-CEF3-DECA-45FD-E8EC4FB0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618" y="5943769"/>
            <a:ext cx="4963218" cy="733527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6E72C03-D6F5-49A4-A00D-81E67FC14227}"/>
              </a:ext>
            </a:extLst>
          </p:cNvPr>
          <p:cNvCxnSpPr>
            <a:cxnSpLocks/>
          </p:cNvCxnSpPr>
          <p:nvPr/>
        </p:nvCxnSpPr>
        <p:spPr>
          <a:xfrm flipH="1">
            <a:off x="7294423" y="5652516"/>
            <a:ext cx="415215" cy="4965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24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85438B-EE96-4FCB-A6AE-8468EAF0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Serveurs d’images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90958F-4580-4291-A25E-8EC100361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Serveur d’images </a:t>
            </a:r>
            <a:r>
              <a:rPr lang="en-CA" noProof="0" dirty="0">
                <a:solidFill>
                  <a:srgbClr val="739CD1"/>
                </a:solidFill>
              </a:rPr>
              <a:t>📸💾</a:t>
            </a:r>
            <a:endParaRPr lang="fr-CA" dirty="0"/>
          </a:p>
          <a:p>
            <a:pPr lvl="1"/>
            <a:r>
              <a:rPr lang="fr-CA" dirty="0"/>
              <a:t> </a:t>
            </a:r>
            <a:r>
              <a:rPr lang="fr-CA" dirty="0">
                <a:solidFill>
                  <a:srgbClr val="FA4098"/>
                </a:solidFill>
              </a:rPr>
              <a:t>Étape 3</a:t>
            </a:r>
            <a:r>
              <a:rPr lang="fr-CA" dirty="0"/>
              <a:t> : Requête pour ajouter une image sur le serveur</a:t>
            </a:r>
          </a:p>
          <a:p>
            <a:pPr lvl="2"/>
            <a:r>
              <a:rPr lang="fr-CA" dirty="0"/>
              <a:t> Pour la suite, nous allons utiliser un package pratique pour la manipulation d’images !</a:t>
            </a:r>
          </a:p>
          <a:p>
            <a:endParaRPr lang="fr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7B860D4-5C73-479D-AE1A-1A684055C06D}"/>
              </a:ext>
            </a:extLst>
          </p:cNvPr>
          <p:cNvSpPr txBox="1"/>
          <p:nvPr/>
        </p:nvSpPr>
        <p:spPr>
          <a:xfrm>
            <a:off x="8732945" y="3833984"/>
            <a:ext cx="293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739CD1"/>
                </a:solidFill>
              </a:rPr>
              <a:t>Choisissez la version </a:t>
            </a:r>
            <a:r>
              <a:rPr lang="fr-CA">
                <a:solidFill>
                  <a:srgbClr val="FA4098"/>
                </a:solidFill>
              </a:rPr>
              <a:t>Latest stable</a:t>
            </a:r>
            <a:r>
              <a:rPr lang="fr-CA">
                <a:solidFill>
                  <a:srgbClr val="739CD1"/>
                </a:solidFill>
              </a:rPr>
              <a:t>. </a:t>
            </a:r>
            <a:r>
              <a:rPr lang="en-CA">
                <a:solidFill>
                  <a:srgbClr val="739CD1"/>
                </a:solidFill>
              </a:rPr>
              <a:t>🐫</a:t>
            </a:r>
            <a:endParaRPr lang="fr-CA">
              <a:solidFill>
                <a:srgbClr val="739CD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31D139A-48D0-E948-78F5-6C80FDFD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596645"/>
            <a:ext cx="11526859" cy="933580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C001F32-A3E5-45F4-8282-D0AD38777D04}"/>
              </a:ext>
            </a:extLst>
          </p:cNvPr>
          <p:cNvCxnSpPr>
            <a:cxnSpLocks/>
          </p:cNvCxnSpPr>
          <p:nvPr/>
        </p:nvCxnSpPr>
        <p:spPr>
          <a:xfrm flipH="1">
            <a:off x="10289704" y="2844925"/>
            <a:ext cx="415215" cy="49656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8F9C872-EFFE-4CA3-A16C-50F38DA46A4A}"/>
              </a:ext>
            </a:extLst>
          </p:cNvPr>
          <p:cNvCxnSpPr>
            <a:cxnSpLocks/>
          </p:cNvCxnSpPr>
          <p:nvPr/>
        </p:nvCxnSpPr>
        <p:spPr>
          <a:xfrm flipH="1">
            <a:off x="2537754" y="2499360"/>
            <a:ext cx="449286" cy="345565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F8560BCF-E2A8-0C9D-348B-7B2C2662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225" y="3797163"/>
            <a:ext cx="5515745" cy="1676634"/>
          </a:xfrm>
          <a:prstGeom prst="rect">
            <a:avLst/>
          </a:prstGeom>
          <a:ln w="28575">
            <a:solidFill>
              <a:srgbClr val="739CD1"/>
            </a:solidFill>
          </a:ln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C467C49-7401-4B42-9001-51A418C603A7}"/>
              </a:ext>
            </a:extLst>
          </p:cNvPr>
          <p:cNvCxnSpPr>
            <a:cxnSpLocks/>
          </p:cNvCxnSpPr>
          <p:nvPr/>
        </p:nvCxnSpPr>
        <p:spPr>
          <a:xfrm>
            <a:off x="2827150" y="5020532"/>
            <a:ext cx="828525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B2E9DE6-7781-45A6-B37B-1CE6F59EB012}"/>
              </a:ext>
            </a:extLst>
          </p:cNvPr>
          <p:cNvCxnSpPr>
            <a:cxnSpLocks/>
          </p:cNvCxnSpPr>
          <p:nvPr/>
        </p:nvCxnSpPr>
        <p:spPr>
          <a:xfrm flipH="1">
            <a:off x="7165573" y="5281022"/>
            <a:ext cx="612983" cy="0"/>
          </a:xfrm>
          <a:prstGeom prst="straightConnector1">
            <a:avLst/>
          </a:prstGeom>
          <a:ln w="57150">
            <a:solidFill>
              <a:srgbClr val="FA4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805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92CF1DC3892F46B577B577E19A808E" ma:contentTypeVersion="3" ma:contentTypeDescription="Create a new document." ma:contentTypeScope="" ma:versionID="9a9a16ef0e971939bbc23c33e070aba1">
  <xsd:schema xmlns:xsd="http://www.w3.org/2001/XMLSchema" xmlns:xs="http://www.w3.org/2001/XMLSchema" xmlns:p="http://schemas.microsoft.com/office/2006/metadata/properties" xmlns:ns2="69f47043-3d61-4591-af3b-123126e82861" targetNamespace="http://schemas.microsoft.com/office/2006/metadata/properties" ma:root="true" ma:fieldsID="441c2f7beab7410b8da8a9dbcc3a3c74" ns2:_="">
    <xsd:import namespace="69f47043-3d61-4591-af3b-123126e828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f47043-3d61-4591-af3b-123126e82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BD4E3F-366D-4C21-B678-CD16BECA384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83ab252c-4429-4d3c-b354-a26bac7f17c4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FC1EEA-B388-4EBC-805D-C0D321BA15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AB42BA-8CDE-4C8F-9906-0CEE0D688D0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33552</TotalTime>
  <Words>2053</Words>
  <Application>Microsoft Office PowerPoint</Application>
  <PresentationFormat>Grand écran</PresentationFormat>
  <Paragraphs>213</Paragraphs>
  <Slides>26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Symbol</vt:lpstr>
      <vt:lpstr>Wingdings</vt:lpstr>
      <vt:lpstr>Thème Office</vt:lpstr>
      <vt:lpstr>Semaine 11</vt:lpstr>
      <vt:lpstr>Menu du jour</vt:lpstr>
      <vt:lpstr>Menu du jour</vt:lpstr>
      <vt:lpstr>Formulaire Angular</vt:lpstr>
      <vt:lpstr>Formulaire Angular</vt:lpstr>
      <vt:lpstr>Serveur d’images</vt:lpstr>
      <vt:lpstr>Serveur d’images</vt:lpstr>
      <vt:lpstr>Formulaire Angular</vt:lpstr>
      <vt:lpstr>Serveurs d’images</vt:lpstr>
      <vt:lpstr>Serveurs d’images</vt:lpstr>
      <vt:lpstr>Serveurs d’images</vt:lpstr>
      <vt:lpstr>Serveurs d’images</vt:lpstr>
      <vt:lpstr>Serveurs d’images</vt:lpstr>
      <vt:lpstr>Serveurs d’images</vt:lpstr>
      <vt:lpstr>Serveurs d’images</vt:lpstr>
      <vt:lpstr>FormData</vt:lpstr>
      <vt:lpstr>FormData</vt:lpstr>
      <vt:lpstr>Image avec authentification</vt:lpstr>
      <vt:lpstr>Image avec authentification</vt:lpstr>
      <vt:lpstr>Image avec authentification</vt:lpstr>
      <vt:lpstr>Image avec authentification</vt:lpstr>
      <vt:lpstr>Image avec authentification</vt:lpstr>
      <vt:lpstr>Image avec authentification</vt:lpstr>
      <vt:lpstr>Image dans le seed</vt:lpstr>
      <vt:lpstr>Image dans le seed</vt:lpstr>
      <vt:lpstr>Image dans le seed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</dc:creator>
  <cp:lastModifiedBy>Pelletier Maxime</cp:lastModifiedBy>
  <cp:revision>8160</cp:revision>
  <dcterms:created xsi:type="dcterms:W3CDTF">2021-06-05T18:50:42Z</dcterms:created>
  <dcterms:modified xsi:type="dcterms:W3CDTF">2023-04-12T19:03:22Z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0x0101001992CF1DC3892F46B577B577E19A808E</vt:lpwstr>
  </property>
</Properties>
</file>